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97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1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421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9201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546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054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55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51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29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92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1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0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4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94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53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23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0155326-BCDA-4DBB-B93A-6056FD474D66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2E1465C-A575-45EE-B105-5D6D91D4C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250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3418"/>
            <a:ext cx="12227547" cy="5689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07127" y="2254056"/>
            <a:ext cx="88761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Топологія комп'ютерних мереж</a:t>
            </a:r>
            <a:endParaRPr lang="ru-RU" sz="7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12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62253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Топологія «Кільце»</a:t>
            </a:r>
            <a:r>
              <a:rPr lang="uk-UA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це топологія, у якій кожний комп’ютер з’єднаний лініями зв’язку тільки із двома іншими: від одного він тільки одержує інформацію, а іншому тільки передає. На кожній лінії зв’язку, як і у випадку зірки, працює тільки один передавач і один приймач. Це дозволяє відмовитися від застосування зовнішніх термінаторів. Важлива особливість кільця полягає в тому, що кожний комп’ютер ретранслює (відновлює) сигнал, тобто виступає в ролі </a:t>
            </a:r>
            <a:r>
              <a:rPr lang="uk-UA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репітера</a:t>
            </a:r>
            <a:r>
              <a:rPr lang="uk-UA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загасання сигналу у всьому кільці не має ніякого значення, важливо тільки загасання між сусідніми комп’ютерами кільця. Чітко виділеного центра в цьому випадку немає, всі комп’ютери можуть бути однаковими. Однак досить часто в кільці виділяється спеціальний абонент, що управляє обміном або контролює обмін. Зрозуміло, що наявність такого керуючого абонента знижує надійність мережі, тому що вихід його з ладу відразу ж паралізує весь обмін.</a:t>
            </a:r>
          </a:p>
          <a:p>
            <a:pPr marL="0" indent="0" algn="just">
              <a:buNone/>
            </a:pPr>
            <a:r>
              <a:rPr lang="uk-UA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Строго говорячи, комп’ютери в кільці не є повністю рівноправними (у відмінність, наприклад, від шинної топології). Одні з них обов’язково одержують інформацію від комп’ютера, що веде передачу в цей момент, раніше, а інші – пізніше. Саме на цій особливості топології й будуються методи керування обміном по мережі, спеціально розраховані на «кільце». У цих методах право на наступну передачу (або, як ще говорять, на </a:t>
            </a:r>
            <a:r>
              <a:rPr lang="uk-UA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захвата</a:t>
            </a:r>
            <a:r>
              <a:rPr lang="uk-UA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мережі) переходить послідовно до наступного по колу комп’ютеру.</a:t>
            </a:r>
          </a:p>
          <a:p>
            <a:endParaRPr lang="ru-RU" sz="1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6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7855"/>
            <a:ext cx="10515600" cy="59091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</a:rPr>
              <a:t>	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Підключення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безболісно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​​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требует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час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Підключення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Як и 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«шина», максимальна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может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(до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Тисячі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более).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Кільцева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самою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стійкою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перевантаження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вона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самими великими потоками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переданої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информации, тому что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абонент (На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Тому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 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ладу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 одного з них (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 его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встаткування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Точно так само будь-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обрив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замикання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кожному з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кабелів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неможлівої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уразливостей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кабелю, тому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прокладку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более)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паралельних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одна з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 година велика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ретрансляція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сігналів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шкірних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абонентом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(часом до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десятків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кілометрів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относительно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перевершує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5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1745"/>
            <a:ext cx="10515600" cy="58352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</a:rPr>
              <a:t>	</a:t>
            </a:r>
            <a:r>
              <a:rPr lang="ru-RU" sz="1800" b="1" dirty="0" err="1">
                <a:solidFill>
                  <a:schemeClr val="accent3"/>
                </a:solidFill>
              </a:rPr>
              <a:t>Недоліком</a:t>
            </a:r>
            <a:r>
              <a:rPr lang="ru-RU" sz="1800" b="1" dirty="0">
                <a:solidFill>
                  <a:schemeClr val="accent3"/>
                </a:solidFill>
              </a:rPr>
              <a:t> </a:t>
            </a:r>
            <a:r>
              <a:rPr lang="ru-RU" sz="1800" b="1" dirty="0" err="1">
                <a:solidFill>
                  <a:schemeClr val="accent3"/>
                </a:solidFill>
              </a:rPr>
              <a:t>кільця</a:t>
            </a:r>
            <a:r>
              <a:rPr lang="ru-RU" sz="1800" b="1" dirty="0">
                <a:solidFill>
                  <a:schemeClr val="accent3"/>
                </a:solidFill>
              </a:rPr>
              <a:t> </a:t>
            </a:r>
            <a:r>
              <a:rPr lang="ru-RU" sz="1800" dirty="0">
                <a:solidFill>
                  <a:schemeClr val="accent3"/>
                </a:solidFill>
              </a:rPr>
              <a:t>(у </a:t>
            </a:r>
            <a:r>
              <a:rPr lang="ru-RU" sz="1800" dirty="0" err="1">
                <a:solidFill>
                  <a:schemeClr val="accent3"/>
                </a:solidFill>
              </a:rPr>
              <a:t>порівнянні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Із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зіркою</a:t>
            </a:r>
            <a:r>
              <a:rPr lang="ru-RU" sz="1800" dirty="0">
                <a:solidFill>
                  <a:schemeClr val="accent3"/>
                </a:solidFill>
              </a:rPr>
              <a:t>) </a:t>
            </a:r>
            <a:r>
              <a:rPr lang="ru-RU" sz="1800" dirty="0" err="1">
                <a:solidFill>
                  <a:schemeClr val="accent3"/>
                </a:solidFill>
              </a:rPr>
              <a:t>можна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вважаті</a:t>
            </a:r>
            <a:r>
              <a:rPr lang="ru-RU" sz="1800" dirty="0">
                <a:solidFill>
                  <a:schemeClr val="accent3"/>
                </a:solidFill>
              </a:rPr>
              <a:t>, что до </a:t>
            </a:r>
            <a:r>
              <a:rPr lang="ru-RU" sz="1800" dirty="0" err="1">
                <a:solidFill>
                  <a:schemeClr val="accent3"/>
                </a:solidFill>
              </a:rPr>
              <a:t>шкірного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комп'ютера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мережі</a:t>
            </a:r>
            <a:r>
              <a:rPr lang="ru-RU" sz="1800" dirty="0">
                <a:solidFill>
                  <a:schemeClr val="accent3"/>
                </a:solidFill>
              </a:rPr>
              <a:t> та </a:t>
            </a:r>
            <a:r>
              <a:rPr lang="ru-RU" sz="1800" dirty="0" err="1">
                <a:solidFill>
                  <a:schemeClr val="accent3"/>
                </a:solidFill>
              </a:rPr>
              <a:t>патенти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підвесті</a:t>
            </a:r>
            <a:r>
              <a:rPr lang="ru-RU" sz="1800" dirty="0">
                <a:solidFill>
                  <a:schemeClr val="accent3"/>
                </a:solidFill>
              </a:rPr>
              <a:t> два </a:t>
            </a:r>
            <a:r>
              <a:rPr lang="ru-RU" sz="1800" dirty="0" err="1">
                <a:solidFill>
                  <a:schemeClr val="accent3"/>
                </a:solidFill>
              </a:rPr>
              <a:t>кабелі</a:t>
            </a:r>
            <a:r>
              <a:rPr lang="ru-RU" sz="1800" dirty="0">
                <a:solidFill>
                  <a:schemeClr val="accent3"/>
                </a:solidFill>
              </a:rPr>
              <a:t>.</a:t>
            </a:r>
          </a:p>
          <a:p>
            <a:pPr algn="just"/>
            <a:endParaRPr lang="ru-RU" sz="1800" dirty="0">
              <a:solidFill>
                <a:schemeClr val="accent3"/>
              </a:solidFill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</a:rPr>
              <a:t>	</a:t>
            </a:r>
            <a:r>
              <a:rPr lang="ru-RU" sz="1800" dirty="0" err="1">
                <a:solidFill>
                  <a:schemeClr val="accent3"/>
                </a:solidFill>
              </a:rPr>
              <a:t>Іноді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топологія</a:t>
            </a:r>
            <a:r>
              <a:rPr lang="ru-RU" sz="1800" dirty="0">
                <a:solidFill>
                  <a:schemeClr val="accent3"/>
                </a:solidFill>
              </a:rPr>
              <a:t> «</a:t>
            </a:r>
            <a:r>
              <a:rPr lang="ru-RU" sz="1800" dirty="0" err="1">
                <a:solidFill>
                  <a:schemeClr val="accent3"/>
                </a:solidFill>
              </a:rPr>
              <a:t>кільце</a:t>
            </a:r>
            <a:r>
              <a:rPr lang="ru-RU" sz="1800" dirty="0">
                <a:solidFill>
                  <a:schemeClr val="accent3"/>
                </a:solidFill>
              </a:rPr>
              <a:t>» </a:t>
            </a:r>
            <a:r>
              <a:rPr lang="ru-RU" sz="1800" dirty="0" err="1">
                <a:solidFill>
                  <a:schemeClr val="accent3"/>
                </a:solidFill>
              </a:rPr>
              <a:t>віконується</a:t>
            </a:r>
            <a:r>
              <a:rPr lang="ru-RU" sz="1800" dirty="0">
                <a:solidFill>
                  <a:schemeClr val="accent3"/>
                </a:solidFill>
              </a:rPr>
              <a:t> на основе </a:t>
            </a:r>
            <a:r>
              <a:rPr lang="ru-RU" sz="1800" dirty="0" err="1">
                <a:solidFill>
                  <a:schemeClr val="accent3"/>
                </a:solidFill>
              </a:rPr>
              <a:t>двох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кільцевіх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ліній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зв'язку</a:t>
            </a:r>
            <a:r>
              <a:rPr lang="ru-RU" sz="1800" dirty="0">
                <a:solidFill>
                  <a:schemeClr val="accent3"/>
                </a:solidFill>
              </a:rPr>
              <a:t>, что </a:t>
            </a:r>
            <a:r>
              <a:rPr lang="ru-RU" sz="1800" dirty="0" err="1">
                <a:solidFill>
                  <a:schemeClr val="accent3"/>
                </a:solidFill>
              </a:rPr>
              <a:t>передаються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інформацію</a:t>
            </a:r>
            <a:r>
              <a:rPr lang="ru-RU" sz="1800" dirty="0">
                <a:solidFill>
                  <a:schemeClr val="accent3"/>
                </a:solidFill>
              </a:rPr>
              <a:t> в </a:t>
            </a:r>
            <a:r>
              <a:rPr lang="ru-RU" sz="1800" dirty="0" err="1">
                <a:solidFill>
                  <a:schemeClr val="accent3"/>
                </a:solidFill>
              </a:rPr>
              <a:t>протилежних</a:t>
            </a:r>
            <a:r>
              <a:rPr lang="ru-RU" sz="1800" dirty="0">
                <a:solidFill>
                  <a:schemeClr val="accent3"/>
                </a:solidFill>
              </a:rPr>
              <a:t> напрямки. Мета </a:t>
            </a:r>
            <a:r>
              <a:rPr lang="ru-RU" sz="1800" dirty="0" err="1">
                <a:solidFill>
                  <a:schemeClr val="accent3"/>
                </a:solidFill>
              </a:rPr>
              <a:t>подібного</a:t>
            </a:r>
            <a:r>
              <a:rPr lang="ru-RU" sz="1800" dirty="0">
                <a:solidFill>
                  <a:schemeClr val="accent3"/>
                </a:solidFill>
              </a:rPr>
              <a:t> решение - </a:t>
            </a:r>
            <a:r>
              <a:rPr lang="ru-RU" sz="1800" dirty="0" err="1">
                <a:solidFill>
                  <a:schemeClr val="accent3"/>
                </a:solidFill>
              </a:rPr>
              <a:t>Збільшення</a:t>
            </a:r>
            <a:r>
              <a:rPr lang="ru-RU" sz="1800" dirty="0">
                <a:solidFill>
                  <a:schemeClr val="accent3"/>
                </a:solidFill>
              </a:rPr>
              <a:t> (в </a:t>
            </a:r>
            <a:r>
              <a:rPr lang="ru-RU" sz="1800" dirty="0" err="1">
                <a:solidFill>
                  <a:schemeClr val="accent3"/>
                </a:solidFill>
              </a:rPr>
              <a:t>ідеалі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удвічі</a:t>
            </a:r>
            <a:r>
              <a:rPr lang="ru-RU" sz="1800" dirty="0">
                <a:solidFill>
                  <a:schemeClr val="accent3"/>
                </a:solidFill>
              </a:rPr>
              <a:t>) </a:t>
            </a:r>
            <a:r>
              <a:rPr lang="ru-RU" sz="1800" dirty="0" err="1">
                <a:solidFill>
                  <a:schemeClr val="accent3"/>
                </a:solidFill>
              </a:rPr>
              <a:t>швідкості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передачі</a:t>
            </a:r>
            <a:r>
              <a:rPr lang="ru-RU" sz="1800" dirty="0">
                <a:solidFill>
                  <a:schemeClr val="accent3"/>
                </a:solidFill>
              </a:rPr>
              <a:t> информации. До того ж при </a:t>
            </a:r>
            <a:r>
              <a:rPr lang="ru-RU" sz="1800" dirty="0" err="1">
                <a:solidFill>
                  <a:schemeClr val="accent3"/>
                </a:solidFill>
              </a:rPr>
              <a:t>ушкодженні</a:t>
            </a:r>
            <a:r>
              <a:rPr lang="ru-RU" sz="1800" dirty="0">
                <a:solidFill>
                  <a:schemeClr val="accent3"/>
                </a:solidFill>
              </a:rPr>
              <a:t> одного з </a:t>
            </a:r>
            <a:r>
              <a:rPr lang="ru-RU" sz="1800" dirty="0" err="1">
                <a:solidFill>
                  <a:schemeClr val="accent3"/>
                </a:solidFill>
              </a:rPr>
              <a:t>кабелів</a:t>
            </a:r>
            <a:r>
              <a:rPr lang="ru-RU" sz="1800" dirty="0">
                <a:solidFill>
                  <a:schemeClr val="accent3"/>
                </a:solidFill>
              </a:rPr>
              <a:t> мережа может </a:t>
            </a:r>
            <a:r>
              <a:rPr lang="ru-RU" sz="1800" dirty="0" err="1">
                <a:solidFill>
                  <a:schemeClr val="accent3"/>
                </a:solidFill>
              </a:rPr>
              <a:t>працювати</a:t>
            </a:r>
            <a:r>
              <a:rPr lang="ru-RU" sz="1800" dirty="0">
                <a:solidFill>
                  <a:schemeClr val="accent3"/>
                </a:solidFill>
              </a:rPr>
              <a:t> з </a:t>
            </a:r>
            <a:r>
              <a:rPr lang="ru-RU" sz="1800" dirty="0" err="1">
                <a:solidFill>
                  <a:schemeClr val="accent3"/>
                </a:solidFill>
              </a:rPr>
              <a:t>іншім</a:t>
            </a:r>
            <a:r>
              <a:rPr lang="ru-RU" sz="1800" dirty="0">
                <a:solidFill>
                  <a:schemeClr val="accent3"/>
                </a:solidFill>
              </a:rPr>
              <a:t> кабелем (правда, </a:t>
            </a:r>
            <a:r>
              <a:rPr lang="ru-RU" sz="1800" dirty="0" err="1">
                <a:solidFill>
                  <a:schemeClr val="accent3"/>
                </a:solidFill>
              </a:rPr>
              <a:t>гранична</a:t>
            </a:r>
            <a:r>
              <a:rPr lang="ru-RU" sz="1800" dirty="0">
                <a:solidFill>
                  <a:schemeClr val="accent3"/>
                </a:solidFill>
              </a:rPr>
              <a:t> ШВИДКІСТЬ </a:t>
            </a:r>
            <a:r>
              <a:rPr lang="ru-RU" sz="1800" dirty="0" err="1">
                <a:solidFill>
                  <a:schemeClr val="accent3"/>
                </a:solidFill>
              </a:rPr>
              <a:t>зменшіть</a:t>
            </a:r>
            <a:r>
              <a:rPr lang="ru-RU" sz="1800" dirty="0">
                <a:solidFill>
                  <a:schemeClr val="accent3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</a:rPr>
              <a:t>	</a:t>
            </a:r>
            <a:r>
              <a:rPr lang="ru-RU" sz="1800" dirty="0" err="1">
                <a:solidFill>
                  <a:schemeClr val="accent3"/>
                </a:solidFill>
              </a:rPr>
              <a:t>Крім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трьох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розглянуто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основних</a:t>
            </a:r>
            <a:r>
              <a:rPr lang="ru-RU" sz="1800" dirty="0">
                <a:solidFill>
                  <a:schemeClr val="accent3"/>
                </a:solidFill>
              </a:rPr>
              <a:t>, </a:t>
            </a:r>
            <a:r>
              <a:rPr lang="ru-RU" sz="1800" dirty="0" err="1">
                <a:solidFill>
                  <a:schemeClr val="accent3"/>
                </a:solidFill>
              </a:rPr>
              <a:t>базових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топологій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нерідко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застосовується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такоже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Мережна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топологія</a:t>
            </a:r>
            <a:r>
              <a:rPr lang="ru-RU" sz="1800" dirty="0">
                <a:solidFill>
                  <a:schemeClr val="accent3"/>
                </a:solidFill>
              </a:rPr>
              <a:t> «дерево» (</a:t>
            </a:r>
            <a:r>
              <a:rPr lang="en-US" sz="1800" dirty="0">
                <a:solidFill>
                  <a:schemeClr val="accent3"/>
                </a:solidFill>
              </a:rPr>
              <a:t>tree), </a:t>
            </a:r>
            <a:r>
              <a:rPr lang="ru-RU" sz="1800" dirty="0" err="1">
                <a:solidFill>
                  <a:schemeClr val="accent3"/>
                </a:solidFill>
              </a:rPr>
              <a:t>якові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можна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розглядаті</a:t>
            </a:r>
            <a:r>
              <a:rPr lang="ru-RU" sz="1800" dirty="0">
                <a:solidFill>
                  <a:schemeClr val="accent3"/>
                </a:solidFill>
              </a:rPr>
              <a:t> як </a:t>
            </a:r>
            <a:r>
              <a:rPr lang="ru-RU" sz="1800" dirty="0" err="1">
                <a:solidFill>
                  <a:schemeClr val="accent3"/>
                </a:solidFill>
              </a:rPr>
              <a:t>комбінацію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декількох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зірок</a:t>
            </a:r>
            <a:r>
              <a:rPr lang="ru-RU" sz="1800" dirty="0">
                <a:solidFill>
                  <a:schemeClr val="accent3"/>
                </a:solidFill>
              </a:rPr>
              <a:t>. Як и у </a:t>
            </a:r>
            <a:r>
              <a:rPr lang="ru-RU" sz="1800" dirty="0" err="1">
                <a:solidFill>
                  <a:schemeClr val="accent3"/>
                </a:solidFill>
              </a:rPr>
              <a:t>випадка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зірки</a:t>
            </a:r>
            <a:r>
              <a:rPr lang="ru-RU" sz="1800" dirty="0">
                <a:solidFill>
                  <a:schemeClr val="accent3"/>
                </a:solidFill>
              </a:rPr>
              <a:t>, дерево может </a:t>
            </a:r>
            <a:r>
              <a:rPr lang="ru-RU" sz="1800" dirty="0" err="1">
                <a:solidFill>
                  <a:schemeClr val="accent3"/>
                </a:solidFill>
              </a:rPr>
              <a:t>буті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активним</a:t>
            </a:r>
            <a:r>
              <a:rPr lang="ru-RU" sz="1800" dirty="0">
                <a:solidFill>
                  <a:schemeClr val="accent3"/>
                </a:solidFill>
              </a:rPr>
              <a:t>, </a:t>
            </a:r>
            <a:r>
              <a:rPr lang="ru-RU" sz="1800" dirty="0" err="1">
                <a:solidFill>
                  <a:schemeClr val="accent3"/>
                </a:solidFill>
              </a:rPr>
              <a:t>або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справжнім</a:t>
            </a:r>
            <a:r>
              <a:rPr lang="ru-RU" sz="1800" dirty="0">
                <a:solidFill>
                  <a:schemeClr val="accent3"/>
                </a:solidFill>
              </a:rPr>
              <a:t> (рис. 5), и </a:t>
            </a:r>
            <a:r>
              <a:rPr lang="ru-RU" sz="1800" dirty="0" err="1">
                <a:solidFill>
                  <a:schemeClr val="accent3"/>
                </a:solidFill>
              </a:rPr>
              <a:t>пасивний</a:t>
            </a:r>
            <a:r>
              <a:rPr lang="ru-RU" sz="1800" dirty="0">
                <a:solidFill>
                  <a:schemeClr val="accent3"/>
                </a:solidFill>
              </a:rPr>
              <a:t> (рис. 6). При активному </a:t>
            </a:r>
            <a:r>
              <a:rPr lang="ru-RU" sz="1800" dirty="0" err="1">
                <a:solidFill>
                  <a:schemeClr val="accent3"/>
                </a:solidFill>
              </a:rPr>
              <a:t>дереві</a:t>
            </a:r>
            <a:r>
              <a:rPr lang="ru-RU" sz="1800" dirty="0">
                <a:solidFill>
                  <a:schemeClr val="accent3"/>
                </a:solidFill>
              </a:rPr>
              <a:t> в центрах </a:t>
            </a:r>
            <a:r>
              <a:rPr lang="ru-RU" sz="1800" dirty="0" err="1">
                <a:solidFill>
                  <a:schemeClr val="accent3"/>
                </a:solidFill>
              </a:rPr>
              <a:t>об'єднання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декількох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ліній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зв'язку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перебувають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центральні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комп'ютери</a:t>
            </a:r>
            <a:r>
              <a:rPr lang="ru-RU" sz="1800" dirty="0">
                <a:solidFill>
                  <a:schemeClr val="accent3"/>
                </a:solidFill>
              </a:rPr>
              <a:t>, а при </a:t>
            </a:r>
            <a:r>
              <a:rPr lang="ru-RU" sz="1800" dirty="0" err="1">
                <a:solidFill>
                  <a:schemeClr val="accent3"/>
                </a:solidFill>
              </a:rPr>
              <a:t>пасивних</a:t>
            </a:r>
            <a:r>
              <a:rPr lang="ru-RU" sz="1800" dirty="0">
                <a:solidFill>
                  <a:schemeClr val="accent3"/>
                </a:solidFill>
              </a:rPr>
              <a:t> - концентратором (</a:t>
            </a:r>
            <a:r>
              <a:rPr lang="ru-RU" sz="1800" dirty="0" err="1">
                <a:solidFill>
                  <a:schemeClr val="accent3"/>
                </a:solidFill>
              </a:rPr>
              <a:t>хаби</a:t>
            </a:r>
            <a:r>
              <a:rPr lang="ru-RU" sz="1800" dirty="0">
                <a:solidFill>
                  <a:schemeClr val="accent3"/>
                </a:solidFill>
              </a:rPr>
              <a:t>).</a:t>
            </a:r>
            <a:endParaRPr lang="ru-RU" sz="1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88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6327"/>
            <a:ext cx="10515600" cy="58906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</a:rPr>
              <a:t>	</a:t>
            </a:r>
            <a:r>
              <a:rPr lang="ru-RU" dirty="0" err="1">
                <a:solidFill>
                  <a:schemeClr val="accent3"/>
                </a:solidFill>
              </a:rPr>
              <a:t>Багатозначність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Поняття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топології</a:t>
            </a:r>
            <a:r>
              <a:rPr lang="ru-RU" dirty="0">
                <a:solidFill>
                  <a:schemeClr val="accent3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</a:rPr>
              <a:t>	</a:t>
            </a:r>
            <a:r>
              <a:rPr lang="ru-RU" dirty="0" err="1">
                <a:solidFill>
                  <a:schemeClr val="accent3"/>
                </a:solidFill>
              </a:rPr>
              <a:t>Топологія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візначає</a:t>
            </a:r>
            <a:r>
              <a:rPr lang="ru-RU" dirty="0">
                <a:solidFill>
                  <a:schemeClr val="accent3"/>
                </a:solidFill>
              </a:rPr>
              <a:t> НЕ только </a:t>
            </a:r>
            <a:r>
              <a:rPr lang="ru-RU" dirty="0" err="1">
                <a:solidFill>
                  <a:schemeClr val="accent3"/>
                </a:solidFill>
              </a:rPr>
              <a:t>Фізичне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Розташування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комп'ютерів</a:t>
            </a:r>
            <a:r>
              <a:rPr lang="ru-RU" dirty="0">
                <a:solidFill>
                  <a:schemeClr val="accent3"/>
                </a:solidFill>
              </a:rPr>
              <a:t>, но, что </a:t>
            </a:r>
            <a:r>
              <a:rPr lang="ru-RU" dirty="0" err="1">
                <a:solidFill>
                  <a:schemeClr val="accent3"/>
                </a:solidFill>
              </a:rPr>
              <a:t>набагато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важлівіше</a:t>
            </a:r>
            <a:r>
              <a:rPr lang="ru-RU" dirty="0">
                <a:solidFill>
                  <a:schemeClr val="accent3"/>
                </a:solidFill>
              </a:rPr>
              <a:t>, характер </a:t>
            </a:r>
            <a:r>
              <a:rPr lang="ru-RU" dirty="0" err="1">
                <a:solidFill>
                  <a:schemeClr val="accent3"/>
                </a:solidFill>
              </a:rPr>
              <a:t>зв'язків</a:t>
            </a:r>
            <a:r>
              <a:rPr lang="ru-RU" dirty="0">
                <a:solidFill>
                  <a:schemeClr val="accent3"/>
                </a:solidFill>
              </a:rPr>
              <a:t> между ними, </a:t>
            </a:r>
            <a:r>
              <a:rPr lang="ru-RU" dirty="0" err="1">
                <a:solidFill>
                  <a:schemeClr val="accent3"/>
                </a:solidFill>
              </a:rPr>
              <a:t>Особливості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Поширення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сігналів</a:t>
            </a:r>
            <a:r>
              <a:rPr lang="ru-RU" dirty="0">
                <a:solidFill>
                  <a:schemeClr val="accent3"/>
                </a:solidFill>
              </a:rPr>
              <a:t> по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. </a:t>
            </a:r>
            <a:r>
              <a:rPr lang="ru-RU" dirty="0" err="1">
                <a:solidFill>
                  <a:schemeClr val="accent3"/>
                </a:solidFill>
              </a:rPr>
              <a:t>Саме</a:t>
            </a:r>
            <a:r>
              <a:rPr lang="ru-RU" dirty="0">
                <a:solidFill>
                  <a:schemeClr val="accent3"/>
                </a:solidFill>
              </a:rPr>
              <a:t> характер </a:t>
            </a:r>
            <a:r>
              <a:rPr lang="ru-RU" dirty="0" err="1">
                <a:solidFill>
                  <a:schemeClr val="accent3"/>
                </a:solidFill>
              </a:rPr>
              <a:t>зв'язків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візначає</a:t>
            </a:r>
            <a:r>
              <a:rPr lang="ru-RU" dirty="0">
                <a:solidFill>
                  <a:schemeClr val="accent3"/>
                </a:solidFill>
              </a:rPr>
              <a:t> степень </a:t>
            </a:r>
            <a:r>
              <a:rPr lang="ru-RU" dirty="0" err="1">
                <a:solidFill>
                  <a:schemeClr val="accent3"/>
                </a:solidFill>
              </a:rPr>
              <a:t>відмовостійкості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, </a:t>
            </a:r>
            <a:r>
              <a:rPr lang="ru-RU" dirty="0" err="1">
                <a:solidFill>
                  <a:schemeClr val="accent3"/>
                </a:solidFill>
              </a:rPr>
              <a:t>необхідну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складність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мережної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апаратури</a:t>
            </a:r>
            <a:r>
              <a:rPr lang="ru-RU" dirty="0">
                <a:solidFill>
                  <a:schemeClr val="accent3"/>
                </a:solidFill>
              </a:rPr>
              <a:t>, </a:t>
            </a:r>
            <a:r>
              <a:rPr lang="ru-RU" dirty="0" err="1">
                <a:solidFill>
                  <a:schemeClr val="accent3"/>
                </a:solidFill>
              </a:rPr>
              <a:t>найбільш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підходящій</a:t>
            </a:r>
            <a:r>
              <a:rPr lang="ru-RU" dirty="0">
                <a:solidFill>
                  <a:schemeClr val="accent3"/>
                </a:solidFill>
              </a:rPr>
              <a:t> метод </a:t>
            </a:r>
            <a:r>
              <a:rPr lang="ru-RU" dirty="0" err="1">
                <a:solidFill>
                  <a:schemeClr val="accent3"/>
                </a:solidFill>
              </a:rPr>
              <a:t>керування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обміном</a:t>
            </a:r>
            <a:r>
              <a:rPr lang="ru-RU" dirty="0">
                <a:solidFill>
                  <a:schemeClr val="accent3"/>
                </a:solidFill>
              </a:rPr>
              <a:t>, </a:t>
            </a:r>
            <a:r>
              <a:rPr lang="ru-RU" dirty="0" err="1">
                <a:solidFill>
                  <a:schemeClr val="accent3"/>
                </a:solidFill>
              </a:rPr>
              <a:t>Можливі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типи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середовища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передачі</a:t>
            </a:r>
            <a:r>
              <a:rPr lang="ru-RU" dirty="0">
                <a:solidFill>
                  <a:schemeClr val="accent3"/>
                </a:solidFill>
              </a:rPr>
              <a:t> (</a:t>
            </a:r>
            <a:r>
              <a:rPr lang="ru-RU" dirty="0" err="1">
                <a:solidFill>
                  <a:schemeClr val="accent3"/>
                </a:solidFill>
              </a:rPr>
              <a:t>каналів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зв'язку</a:t>
            </a:r>
            <a:r>
              <a:rPr lang="ru-RU" dirty="0">
                <a:solidFill>
                  <a:schemeClr val="accent3"/>
                </a:solidFill>
              </a:rPr>
              <a:t>), </a:t>
            </a:r>
            <a:r>
              <a:rPr lang="ru-RU" dirty="0" err="1">
                <a:solidFill>
                  <a:schemeClr val="accent3"/>
                </a:solidFill>
              </a:rPr>
              <a:t>пріпустімій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розмір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 (</a:t>
            </a:r>
            <a:r>
              <a:rPr lang="ru-RU" dirty="0" err="1">
                <a:solidFill>
                  <a:schemeClr val="accent3"/>
                </a:solidFill>
              </a:rPr>
              <a:t>довжина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ліній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зв'язку</a:t>
            </a:r>
            <a:r>
              <a:rPr lang="ru-RU" dirty="0">
                <a:solidFill>
                  <a:schemeClr val="accent3"/>
                </a:solidFill>
              </a:rPr>
              <a:t> й </a:t>
            </a:r>
            <a:r>
              <a:rPr lang="ru-RU" dirty="0" err="1">
                <a:solidFill>
                  <a:schemeClr val="accent3"/>
                </a:solidFill>
              </a:rPr>
              <a:t>Кількість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абонентів</a:t>
            </a:r>
            <a:r>
              <a:rPr lang="ru-RU" dirty="0">
                <a:solidFill>
                  <a:schemeClr val="accent3"/>
                </a:solidFill>
              </a:rPr>
              <a:t>), необходимость </a:t>
            </a:r>
            <a:r>
              <a:rPr lang="ru-RU" dirty="0" err="1">
                <a:solidFill>
                  <a:schemeClr val="accent3"/>
                </a:solidFill>
              </a:rPr>
              <a:t>електричного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Узгодження</a:t>
            </a:r>
            <a:r>
              <a:rPr lang="ru-RU" dirty="0">
                <a:solidFill>
                  <a:schemeClr val="accent3"/>
                </a:solidFill>
              </a:rPr>
              <a:t> й много чего </a:t>
            </a:r>
            <a:r>
              <a:rPr lang="ru-RU" dirty="0" err="1">
                <a:solidFill>
                  <a:schemeClr val="accent3"/>
                </a:solidFill>
              </a:rPr>
              <a:t>Іншого</a:t>
            </a:r>
            <a:r>
              <a:rPr lang="ru-RU" dirty="0">
                <a:solidFill>
                  <a:schemeClr val="accent3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</a:rPr>
              <a:t>	Коли в </a:t>
            </a:r>
            <a:r>
              <a:rPr lang="ru-RU" dirty="0" err="1">
                <a:solidFill>
                  <a:schemeClr val="accent3"/>
                </a:solidFill>
              </a:rPr>
              <a:t>літературі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згадується</a:t>
            </a:r>
            <a:r>
              <a:rPr lang="ru-RU" dirty="0">
                <a:solidFill>
                  <a:schemeClr val="accent3"/>
                </a:solidFill>
              </a:rPr>
              <a:t> про </a:t>
            </a:r>
            <a:r>
              <a:rPr lang="ru-RU" dirty="0" err="1">
                <a:solidFill>
                  <a:schemeClr val="accent3"/>
                </a:solidFill>
              </a:rPr>
              <a:t>топологію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, то </a:t>
            </a:r>
            <a:r>
              <a:rPr lang="ru-RU" dirty="0" err="1">
                <a:solidFill>
                  <a:schemeClr val="accent3"/>
                </a:solidFill>
              </a:rPr>
              <a:t>можуть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мати</a:t>
            </a:r>
            <a:r>
              <a:rPr lang="ru-RU" dirty="0">
                <a:solidFill>
                  <a:schemeClr val="accent3"/>
                </a:solidFill>
              </a:rPr>
              <a:t> на </a:t>
            </a:r>
            <a:r>
              <a:rPr lang="ru-RU" dirty="0" err="1">
                <a:solidFill>
                  <a:schemeClr val="accent3"/>
                </a:solidFill>
              </a:rPr>
              <a:t>увазі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чотири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зовсім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різних</a:t>
            </a:r>
            <a:r>
              <a:rPr lang="ru-RU" dirty="0">
                <a:solidFill>
                  <a:schemeClr val="accent3"/>
                </a:solidFill>
              </a:rPr>
              <a:t> Понять, </a:t>
            </a:r>
            <a:r>
              <a:rPr lang="ru-RU" dirty="0" err="1">
                <a:solidFill>
                  <a:schemeClr val="accent3"/>
                </a:solidFill>
              </a:rPr>
              <a:t>що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ставлять</a:t>
            </a:r>
            <a:r>
              <a:rPr lang="ru-RU" dirty="0">
                <a:solidFill>
                  <a:schemeClr val="accent3"/>
                </a:solidFill>
              </a:rPr>
              <a:t> до </a:t>
            </a:r>
            <a:r>
              <a:rPr lang="ru-RU" dirty="0" err="1">
                <a:solidFill>
                  <a:schemeClr val="accent3"/>
                </a:solidFill>
              </a:rPr>
              <a:t>різніх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рівнів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мережної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архітектури</a:t>
            </a:r>
            <a:r>
              <a:rPr lang="ru-RU" dirty="0">
                <a:solidFill>
                  <a:schemeClr val="accent3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</a:rPr>
              <a:t>1.</a:t>
            </a:r>
            <a:r>
              <a:rPr lang="ru-RU" i="1" dirty="0">
                <a:solidFill>
                  <a:schemeClr val="accent3"/>
                </a:solidFill>
              </a:rPr>
              <a:t>Фізична </a:t>
            </a:r>
            <a:r>
              <a:rPr lang="ru-RU" i="1" dirty="0" err="1">
                <a:solidFill>
                  <a:schemeClr val="accent3"/>
                </a:solidFill>
              </a:rPr>
              <a:t>топологія</a:t>
            </a:r>
            <a:r>
              <a:rPr lang="ru-RU" i="1" dirty="0">
                <a:solidFill>
                  <a:schemeClr val="accent3"/>
                </a:solidFill>
              </a:rPr>
              <a:t> </a:t>
            </a:r>
            <a:r>
              <a:rPr lang="ru-RU" dirty="0">
                <a:solidFill>
                  <a:schemeClr val="accent3"/>
                </a:solidFill>
              </a:rPr>
              <a:t>(</a:t>
            </a:r>
            <a:r>
              <a:rPr lang="ru-RU" dirty="0" err="1">
                <a:solidFill>
                  <a:schemeClr val="accent3"/>
                </a:solidFill>
              </a:rPr>
              <a:t>тобто</a:t>
            </a:r>
            <a:r>
              <a:rPr lang="ru-RU" dirty="0">
                <a:solidFill>
                  <a:schemeClr val="accent3"/>
                </a:solidFill>
              </a:rPr>
              <a:t> схема </a:t>
            </a:r>
            <a:r>
              <a:rPr lang="ru-RU" dirty="0" err="1">
                <a:solidFill>
                  <a:schemeClr val="accent3"/>
                </a:solidFill>
              </a:rPr>
              <a:t>Розташування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комп'ютерів</a:t>
            </a:r>
            <a:r>
              <a:rPr lang="ru-RU" dirty="0">
                <a:solidFill>
                  <a:schemeClr val="accent3"/>
                </a:solidFill>
              </a:rPr>
              <a:t> и прокладки </a:t>
            </a:r>
            <a:r>
              <a:rPr lang="ru-RU" dirty="0" err="1">
                <a:solidFill>
                  <a:schemeClr val="accent3"/>
                </a:solidFill>
              </a:rPr>
              <a:t>кабелів</a:t>
            </a:r>
            <a:r>
              <a:rPr lang="ru-RU" dirty="0">
                <a:solidFill>
                  <a:schemeClr val="accent3"/>
                </a:solidFill>
              </a:rPr>
              <a:t>). У </a:t>
            </a:r>
            <a:r>
              <a:rPr lang="ru-RU" dirty="0" err="1">
                <a:solidFill>
                  <a:schemeClr val="accent3"/>
                </a:solidFill>
              </a:rPr>
              <a:t>цьом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змісті</a:t>
            </a:r>
            <a:r>
              <a:rPr lang="ru-RU" dirty="0">
                <a:solidFill>
                  <a:schemeClr val="accent3"/>
                </a:solidFill>
              </a:rPr>
              <a:t>, например, </a:t>
            </a:r>
            <a:r>
              <a:rPr lang="ru-RU" dirty="0" err="1">
                <a:solidFill>
                  <a:schemeClr val="accent3"/>
                </a:solidFill>
              </a:rPr>
              <a:t>пасивна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зірка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нічім</a:t>
            </a:r>
            <a:r>
              <a:rPr lang="ru-RU" dirty="0">
                <a:solidFill>
                  <a:schemeClr val="accent3"/>
                </a:solidFill>
              </a:rPr>
              <a:t> НЕ </a:t>
            </a:r>
            <a:r>
              <a:rPr lang="ru-RU" dirty="0" err="1">
                <a:solidFill>
                  <a:schemeClr val="accent3"/>
                </a:solidFill>
              </a:rPr>
              <a:t>відрізняється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від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актівної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зірки</a:t>
            </a:r>
            <a:r>
              <a:rPr lang="ru-RU" dirty="0">
                <a:solidFill>
                  <a:schemeClr val="accent3"/>
                </a:solidFill>
              </a:rPr>
              <a:t>, тому ее </a:t>
            </a:r>
            <a:r>
              <a:rPr lang="ru-RU" dirty="0" err="1">
                <a:solidFill>
                  <a:schemeClr val="accent3"/>
                </a:solidFill>
              </a:rPr>
              <a:t>нерідко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назівають</a:t>
            </a:r>
            <a:r>
              <a:rPr lang="ru-RU" dirty="0">
                <a:solidFill>
                  <a:schemeClr val="accent3"/>
                </a:solidFill>
              </a:rPr>
              <a:t> просто «</a:t>
            </a:r>
            <a:r>
              <a:rPr lang="ru-RU" dirty="0" err="1">
                <a:solidFill>
                  <a:schemeClr val="accent3"/>
                </a:solidFill>
              </a:rPr>
              <a:t>зіркою</a:t>
            </a:r>
            <a:r>
              <a:rPr lang="ru-RU" dirty="0">
                <a:solidFill>
                  <a:schemeClr val="accent3"/>
                </a:solidFill>
              </a:rPr>
              <a:t>».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</a:rPr>
              <a:t>2.</a:t>
            </a:r>
            <a:r>
              <a:rPr lang="ru-RU" i="1" dirty="0">
                <a:solidFill>
                  <a:schemeClr val="accent3"/>
                </a:solidFill>
              </a:rPr>
              <a:t>Логічна </a:t>
            </a:r>
            <a:r>
              <a:rPr lang="ru-RU" i="1" dirty="0" err="1">
                <a:solidFill>
                  <a:schemeClr val="accent3"/>
                </a:solidFill>
              </a:rPr>
              <a:t>топологія</a:t>
            </a:r>
            <a:r>
              <a:rPr lang="ru-RU" i="1" dirty="0">
                <a:solidFill>
                  <a:schemeClr val="accent3"/>
                </a:solidFill>
              </a:rPr>
              <a:t> </a:t>
            </a:r>
            <a:r>
              <a:rPr lang="ru-RU" dirty="0">
                <a:solidFill>
                  <a:schemeClr val="accent3"/>
                </a:solidFill>
              </a:rPr>
              <a:t>(</a:t>
            </a:r>
            <a:r>
              <a:rPr lang="ru-RU" dirty="0" err="1">
                <a:solidFill>
                  <a:schemeClr val="accent3"/>
                </a:solidFill>
              </a:rPr>
              <a:t>тобто</a:t>
            </a:r>
            <a:r>
              <a:rPr lang="ru-RU" dirty="0">
                <a:solidFill>
                  <a:schemeClr val="accent3"/>
                </a:solidFill>
              </a:rPr>
              <a:t> структура </a:t>
            </a:r>
            <a:r>
              <a:rPr lang="ru-RU" dirty="0" err="1">
                <a:solidFill>
                  <a:schemeClr val="accent3"/>
                </a:solidFill>
              </a:rPr>
              <a:t>зв'язків</a:t>
            </a:r>
            <a:r>
              <a:rPr lang="ru-RU" dirty="0">
                <a:solidFill>
                  <a:schemeClr val="accent3"/>
                </a:solidFill>
              </a:rPr>
              <a:t>, характер </a:t>
            </a:r>
            <a:r>
              <a:rPr lang="ru-RU" dirty="0" err="1">
                <a:solidFill>
                  <a:schemeClr val="accent3"/>
                </a:solidFill>
              </a:rPr>
              <a:t>Поширення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сігналів</a:t>
            </a:r>
            <a:r>
              <a:rPr lang="ru-RU" dirty="0">
                <a:solidFill>
                  <a:schemeClr val="accent3"/>
                </a:solidFill>
              </a:rPr>
              <a:t> по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). </a:t>
            </a:r>
            <a:r>
              <a:rPr lang="ru-RU" dirty="0" err="1">
                <a:solidFill>
                  <a:schemeClr val="accent3"/>
                </a:solidFill>
              </a:rPr>
              <a:t>Це</a:t>
            </a:r>
            <a:r>
              <a:rPr lang="ru-RU" dirty="0">
                <a:solidFill>
                  <a:schemeClr val="accent3"/>
                </a:solidFill>
              </a:rPr>
              <a:t>, напевно, </a:t>
            </a:r>
            <a:r>
              <a:rPr lang="ru-RU" dirty="0" err="1">
                <a:solidFill>
                  <a:schemeClr val="accent3"/>
                </a:solidFill>
              </a:rPr>
              <a:t>найбільш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правильне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визначення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топології</a:t>
            </a:r>
            <a:r>
              <a:rPr lang="ru-RU" dirty="0">
                <a:solidFill>
                  <a:schemeClr val="accent3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</a:rPr>
              <a:t>3.</a:t>
            </a:r>
            <a:r>
              <a:rPr lang="ru-RU" i="1" dirty="0">
                <a:solidFill>
                  <a:schemeClr val="accent3"/>
                </a:solidFill>
              </a:rPr>
              <a:t>Топологія </a:t>
            </a:r>
            <a:r>
              <a:rPr lang="ru-RU" i="1" dirty="0" err="1">
                <a:solidFill>
                  <a:schemeClr val="accent3"/>
                </a:solidFill>
              </a:rPr>
              <a:t>керування</a:t>
            </a:r>
            <a:r>
              <a:rPr lang="ru-RU" i="1" dirty="0">
                <a:solidFill>
                  <a:schemeClr val="accent3"/>
                </a:solidFill>
              </a:rPr>
              <a:t> </a:t>
            </a:r>
            <a:r>
              <a:rPr lang="ru-RU" i="1" dirty="0" err="1">
                <a:solidFill>
                  <a:schemeClr val="accent3"/>
                </a:solidFill>
              </a:rPr>
              <a:t>обміном</a:t>
            </a:r>
            <a:r>
              <a:rPr lang="ru-RU" i="1" dirty="0">
                <a:solidFill>
                  <a:schemeClr val="accent3"/>
                </a:solidFill>
              </a:rPr>
              <a:t> </a:t>
            </a:r>
            <a:r>
              <a:rPr lang="ru-RU" dirty="0">
                <a:solidFill>
                  <a:schemeClr val="accent3"/>
                </a:solidFill>
              </a:rPr>
              <a:t>(</a:t>
            </a:r>
            <a:r>
              <a:rPr lang="ru-RU" dirty="0" err="1">
                <a:solidFill>
                  <a:schemeClr val="accent3"/>
                </a:solidFill>
              </a:rPr>
              <a:t>тобто</a:t>
            </a:r>
            <a:r>
              <a:rPr lang="ru-RU" dirty="0">
                <a:solidFill>
                  <a:schemeClr val="accent3"/>
                </a:solidFill>
              </a:rPr>
              <a:t> принцип и </a:t>
            </a:r>
            <a:r>
              <a:rPr lang="ru-RU" dirty="0" err="1">
                <a:solidFill>
                  <a:schemeClr val="accent3"/>
                </a:solidFill>
              </a:rPr>
              <a:t>послідовність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передачі</a:t>
            </a:r>
            <a:r>
              <a:rPr lang="ru-RU" dirty="0">
                <a:solidFill>
                  <a:schemeClr val="accent3"/>
                </a:solidFill>
              </a:rPr>
              <a:t> права на </a:t>
            </a:r>
            <a:r>
              <a:rPr lang="ru-RU" dirty="0" err="1">
                <a:solidFill>
                  <a:schemeClr val="accent3"/>
                </a:solidFill>
              </a:rPr>
              <a:t>захоплення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 между </a:t>
            </a:r>
            <a:r>
              <a:rPr lang="ru-RU" dirty="0" err="1">
                <a:solidFill>
                  <a:schemeClr val="accent3"/>
                </a:solidFill>
              </a:rPr>
              <a:t>окремий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комп'ютерами</a:t>
            </a:r>
            <a:r>
              <a:rPr lang="ru-RU" dirty="0">
                <a:solidFill>
                  <a:schemeClr val="accent3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ru-RU">
                <a:solidFill>
                  <a:schemeClr val="accent3"/>
                </a:solidFill>
              </a:rPr>
              <a:t>4.</a:t>
            </a:r>
            <a:r>
              <a:rPr lang="ru-RU" i="1">
                <a:solidFill>
                  <a:schemeClr val="accent3"/>
                </a:solidFill>
              </a:rPr>
              <a:t>Інформаційна </a:t>
            </a:r>
            <a:r>
              <a:rPr lang="ru-RU" i="1" dirty="0" err="1">
                <a:solidFill>
                  <a:schemeClr val="accent3"/>
                </a:solidFill>
              </a:rPr>
              <a:t>топологія</a:t>
            </a:r>
            <a:r>
              <a:rPr lang="ru-RU" i="1" dirty="0">
                <a:solidFill>
                  <a:schemeClr val="accent3"/>
                </a:solidFill>
              </a:rPr>
              <a:t> </a:t>
            </a:r>
            <a:r>
              <a:rPr lang="ru-RU" dirty="0">
                <a:solidFill>
                  <a:schemeClr val="accent3"/>
                </a:solidFill>
              </a:rPr>
              <a:t>(</a:t>
            </a:r>
            <a:r>
              <a:rPr lang="ru-RU" dirty="0" err="1">
                <a:solidFill>
                  <a:schemeClr val="accent3"/>
                </a:solidFill>
              </a:rPr>
              <a:t>тобто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напрямок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потоків</a:t>
            </a:r>
            <a:r>
              <a:rPr lang="ru-RU" dirty="0">
                <a:solidFill>
                  <a:schemeClr val="accent3"/>
                </a:solidFill>
              </a:rPr>
              <a:t> информации, </a:t>
            </a:r>
            <a:r>
              <a:rPr lang="ru-RU" dirty="0" err="1">
                <a:solidFill>
                  <a:schemeClr val="accent3"/>
                </a:solidFill>
              </a:rPr>
              <a:t>переданої</a:t>
            </a:r>
            <a:r>
              <a:rPr lang="ru-RU" dirty="0">
                <a:solidFill>
                  <a:schemeClr val="accent3"/>
                </a:solidFill>
              </a:rPr>
              <a:t> по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</a:rPr>
              <a:t>	</a:t>
            </a:r>
            <a:r>
              <a:rPr lang="ru-RU" dirty="0" err="1">
                <a:solidFill>
                  <a:schemeClr val="accent3"/>
                </a:solidFill>
              </a:rPr>
              <a:t>Наприклад</a:t>
            </a:r>
            <a:r>
              <a:rPr lang="ru-RU" dirty="0">
                <a:solidFill>
                  <a:schemeClr val="accent3"/>
                </a:solidFill>
              </a:rPr>
              <a:t>, мережа з </a:t>
            </a:r>
            <a:r>
              <a:rPr lang="ru-RU" dirty="0" err="1">
                <a:solidFill>
                  <a:schemeClr val="accent3"/>
                </a:solidFill>
              </a:rPr>
              <a:t>фізічною</a:t>
            </a:r>
            <a:r>
              <a:rPr lang="ru-RU" dirty="0">
                <a:solidFill>
                  <a:schemeClr val="accent3"/>
                </a:solidFill>
              </a:rPr>
              <a:t> й </a:t>
            </a:r>
            <a:r>
              <a:rPr lang="ru-RU" dirty="0" err="1">
                <a:solidFill>
                  <a:schemeClr val="accent3"/>
                </a:solidFill>
              </a:rPr>
              <a:t>логічною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топологією</a:t>
            </a:r>
            <a:r>
              <a:rPr lang="ru-RU" dirty="0">
                <a:solidFill>
                  <a:schemeClr val="accent3"/>
                </a:solidFill>
              </a:rPr>
              <a:t> «шина» может як метод </a:t>
            </a:r>
            <a:r>
              <a:rPr lang="ru-RU" dirty="0" err="1">
                <a:solidFill>
                  <a:schemeClr val="accent3"/>
                </a:solidFill>
              </a:rPr>
              <a:t>керування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використовуват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естафетному</a:t>
            </a:r>
            <a:r>
              <a:rPr lang="ru-RU" dirty="0">
                <a:solidFill>
                  <a:schemeClr val="accent3"/>
                </a:solidFill>
              </a:rPr>
              <a:t> передачу права </a:t>
            </a:r>
            <a:r>
              <a:rPr lang="ru-RU" dirty="0" err="1">
                <a:solidFill>
                  <a:schemeClr val="accent3"/>
                </a:solidFill>
              </a:rPr>
              <a:t>захоплення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 (</a:t>
            </a:r>
            <a:r>
              <a:rPr lang="ru-RU" dirty="0" err="1">
                <a:solidFill>
                  <a:schemeClr val="accent3"/>
                </a:solidFill>
              </a:rPr>
              <a:t>тобто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буті</a:t>
            </a:r>
            <a:r>
              <a:rPr lang="ru-RU" dirty="0">
                <a:solidFill>
                  <a:schemeClr val="accent3"/>
                </a:solidFill>
              </a:rPr>
              <a:t> в </a:t>
            </a:r>
            <a:r>
              <a:rPr lang="ru-RU" dirty="0" err="1">
                <a:solidFill>
                  <a:schemeClr val="accent3"/>
                </a:solidFill>
              </a:rPr>
              <a:t>цьом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змісті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кільцем</a:t>
            </a:r>
            <a:r>
              <a:rPr lang="ru-RU" dirty="0">
                <a:solidFill>
                  <a:schemeClr val="accent3"/>
                </a:solidFill>
              </a:rPr>
              <a:t>) и </a:t>
            </a:r>
            <a:r>
              <a:rPr lang="ru-RU" dirty="0" err="1">
                <a:solidFill>
                  <a:schemeClr val="accent3"/>
                </a:solidFill>
              </a:rPr>
              <a:t>одночасно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передаваті</a:t>
            </a:r>
            <a:r>
              <a:rPr lang="ru-RU" dirty="0">
                <a:solidFill>
                  <a:schemeClr val="accent3"/>
                </a:solidFill>
              </a:rPr>
              <a:t> всю </a:t>
            </a:r>
            <a:r>
              <a:rPr lang="ru-RU" dirty="0" err="1">
                <a:solidFill>
                  <a:schemeClr val="accent3"/>
                </a:solidFill>
              </a:rPr>
              <a:t>інформацію</a:t>
            </a:r>
            <a:r>
              <a:rPr lang="ru-RU" dirty="0">
                <a:solidFill>
                  <a:schemeClr val="accent3"/>
                </a:solidFill>
              </a:rPr>
              <a:t> через один </a:t>
            </a:r>
            <a:r>
              <a:rPr lang="ru-RU" dirty="0" err="1">
                <a:solidFill>
                  <a:schemeClr val="accent3"/>
                </a:solidFill>
              </a:rPr>
              <a:t>виділений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комп'ютер</a:t>
            </a:r>
            <a:r>
              <a:rPr lang="ru-RU" dirty="0">
                <a:solidFill>
                  <a:schemeClr val="accent3"/>
                </a:solidFill>
              </a:rPr>
              <a:t> (</a:t>
            </a:r>
            <a:r>
              <a:rPr lang="ru-RU" dirty="0" err="1">
                <a:solidFill>
                  <a:schemeClr val="accent3"/>
                </a:solidFill>
              </a:rPr>
              <a:t>буті</a:t>
            </a:r>
            <a:r>
              <a:rPr lang="ru-RU" dirty="0">
                <a:solidFill>
                  <a:schemeClr val="accent3"/>
                </a:solidFill>
              </a:rPr>
              <a:t> в </a:t>
            </a:r>
            <a:r>
              <a:rPr lang="ru-RU" dirty="0" err="1">
                <a:solidFill>
                  <a:schemeClr val="accent3"/>
                </a:solidFill>
              </a:rPr>
              <a:t>цьом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змісті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зіркою</a:t>
            </a:r>
            <a:r>
              <a:rPr lang="ru-RU" dirty="0">
                <a:solidFill>
                  <a:schemeClr val="accent3"/>
                </a:solidFill>
              </a:rPr>
              <a:t>).</a:t>
            </a:r>
            <a:endParaRPr lang="ru-RU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64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89018"/>
            <a:ext cx="10515600" cy="39879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7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endParaRPr lang="ru-RU" sz="7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27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1127"/>
            <a:ext cx="10515600" cy="55858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топологією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компонуванням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конфігурацією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структурою)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комп'ютерної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 относительно одного й способ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з'єднання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їхнімі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лініямі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Важліво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відзначіті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ставиться,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самперед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локальних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мереж, 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легко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простежіті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глобальних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Мережа структура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сховайся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важліва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сеанс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может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власному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шляху.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візначає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тип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вікорістовуваного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кабелю,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зручні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обміном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Надійність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возможности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2946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6545"/>
            <a:ext cx="10515600" cy="55304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Шина (</a:t>
            </a:r>
            <a:r>
              <a:rPr lang="en-US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bus), 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підключаються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комп'ютером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(рис. 1);</a:t>
            </a:r>
          </a:p>
          <a:p>
            <a:pPr algn="just"/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star), 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одного центрального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прієднуються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Периферійні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вікорістовує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(рис. 2);</a:t>
            </a:r>
          </a:p>
          <a:p>
            <a:pPr algn="just"/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ring), 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передает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всегда только одному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ланцюжки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одержує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от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ланцюжки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ланцюжок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(рис. 3).</a:t>
            </a:r>
          </a:p>
          <a:p>
            <a:endParaRPr lang="ru-RU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5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938" y="790142"/>
            <a:ext cx="3286125" cy="8096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275" y="2270846"/>
            <a:ext cx="1695450" cy="1762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50" y="4479472"/>
            <a:ext cx="18669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23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5564"/>
            <a:ext cx="10515600" cy="64100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</a:rPr>
              <a:t>	</a:t>
            </a:r>
            <a:r>
              <a:rPr lang="ru-RU" dirty="0" err="1">
                <a:solidFill>
                  <a:schemeClr val="accent3"/>
                </a:solidFill>
              </a:rPr>
              <a:t>Топологія</a:t>
            </a:r>
            <a:r>
              <a:rPr lang="ru-RU" dirty="0">
                <a:solidFill>
                  <a:schemeClr val="accent3"/>
                </a:solidFill>
              </a:rPr>
              <a:t> «шина» (</a:t>
            </a:r>
            <a:r>
              <a:rPr lang="ru-RU" dirty="0" err="1">
                <a:solidFill>
                  <a:schemeClr val="accent3"/>
                </a:solidFill>
              </a:rPr>
              <a:t>або</a:t>
            </a:r>
            <a:r>
              <a:rPr lang="ru-RU" dirty="0">
                <a:solidFill>
                  <a:schemeClr val="accent3"/>
                </a:solidFill>
              </a:rPr>
              <a:t>, як ее </a:t>
            </a:r>
            <a:r>
              <a:rPr lang="ru-RU" dirty="0" err="1">
                <a:solidFill>
                  <a:schemeClr val="accent3"/>
                </a:solidFill>
              </a:rPr>
              <a:t>ще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назівають</a:t>
            </a:r>
            <a:r>
              <a:rPr lang="ru-RU" dirty="0">
                <a:solidFill>
                  <a:schemeClr val="accent3"/>
                </a:solidFill>
              </a:rPr>
              <a:t>, «</a:t>
            </a:r>
            <a:r>
              <a:rPr lang="ru-RU" dirty="0" err="1">
                <a:solidFill>
                  <a:schemeClr val="accent3"/>
                </a:solidFill>
              </a:rPr>
              <a:t>загальна</a:t>
            </a:r>
            <a:r>
              <a:rPr lang="ru-RU" dirty="0">
                <a:solidFill>
                  <a:schemeClr val="accent3"/>
                </a:solidFill>
              </a:rPr>
              <a:t> шина») самою </a:t>
            </a:r>
            <a:r>
              <a:rPr lang="ru-RU" dirty="0" err="1">
                <a:solidFill>
                  <a:schemeClr val="accent3"/>
                </a:solidFill>
              </a:rPr>
              <a:t>своєю</a:t>
            </a:r>
            <a:r>
              <a:rPr lang="ru-RU" dirty="0">
                <a:solidFill>
                  <a:schemeClr val="accent3"/>
                </a:solidFill>
              </a:rPr>
              <a:t> структурою </a:t>
            </a:r>
            <a:r>
              <a:rPr lang="ru-RU" dirty="0" err="1">
                <a:solidFill>
                  <a:schemeClr val="accent3"/>
                </a:solidFill>
              </a:rPr>
              <a:t>пріпускає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ідентічність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Мережна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устаткування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комп'ютерів</a:t>
            </a:r>
            <a:r>
              <a:rPr lang="ru-RU" dirty="0">
                <a:solidFill>
                  <a:schemeClr val="accent3"/>
                </a:solidFill>
              </a:rPr>
              <a:t>, а </a:t>
            </a:r>
            <a:r>
              <a:rPr lang="ru-RU" dirty="0" err="1">
                <a:solidFill>
                  <a:schemeClr val="accent3"/>
                </a:solidFill>
              </a:rPr>
              <a:t>такоже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рівноправність</a:t>
            </a:r>
            <a:r>
              <a:rPr lang="ru-RU" dirty="0">
                <a:solidFill>
                  <a:schemeClr val="accent3"/>
                </a:solidFill>
              </a:rPr>
              <a:t> всех </a:t>
            </a:r>
            <a:r>
              <a:rPr lang="ru-RU" dirty="0" err="1">
                <a:solidFill>
                  <a:schemeClr val="accent3"/>
                </a:solidFill>
              </a:rPr>
              <a:t>абонентів</a:t>
            </a:r>
            <a:r>
              <a:rPr lang="ru-RU" dirty="0">
                <a:solidFill>
                  <a:schemeClr val="accent3"/>
                </a:solidFill>
              </a:rPr>
              <a:t>. При такому </a:t>
            </a:r>
            <a:r>
              <a:rPr lang="ru-RU" dirty="0" err="1">
                <a:solidFill>
                  <a:schemeClr val="accent3"/>
                </a:solidFill>
              </a:rPr>
              <a:t>з'єднанні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комп'ютери</a:t>
            </a:r>
            <a:r>
              <a:rPr lang="ru-RU" dirty="0">
                <a:solidFill>
                  <a:schemeClr val="accent3"/>
                </a:solidFill>
              </a:rPr>
              <a:t> могут </a:t>
            </a:r>
            <a:r>
              <a:rPr lang="ru-RU" dirty="0" err="1">
                <a:solidFill>
                  <a:schemeClr val="accent3"/>
                </a:solidFill>
              </a:rPr>
              <a:t>передаваті</a:t>
            </a:r>
            <a:r>
              <a:rPr lang="ru-RU" dirty="0">
                <a:solidFill>
                  <a:schemeClr val="accent3"/>
                </a:solidFill>
              </a:rPr>
              <a:t> только по </a:t>
            </a:r>
            <a:r>
              <a:rPr lang="ru-RU" dirty="0" err="1">
                <a:solidFill>
                  <a:schemeClr val="accent3"/>
                </a:solidFill>
              </a:rPr>
              <a:t>черзі</a:t>
            </a:r>
            <a:r>
              <a:rPr lang="ru-RU" dirty="0">
                <a:solidFill>
                  <a:schemeClr val="accent3"/>
                </a:solidFill>
              </a:rPr>
              <a:t>, тому что </a:t>
            </a:r>
            <a:r>
              <a:rPr lang="ru-RU" dirty="0" err="1">
                <a:solidFill>
                  <a:schemeClr val="accent3"/>
                </a:solidFill>
              </a:rPr>
              <a:t>лінія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зв'язку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єдина</a:t>
            </a:r>
            <a:r>
              <a:rPr lang="ru-RU" dirty="0">
                <a:solidFill>
                  <a:schemeClr val="accent3"/>
                </a:solidFill>
              </a:rPr>
              <a:t>. У противному </a:t>
            </a:r>
            <a:r>
              <a:rPr lang="ru-RU" dirty="0" err="1">
                <a:solidFill>
                  <a:schemeClr val="accent3"/>
                </a:solidFill>
              </a:rPr>
              <a:t>випадка</a:t>
            </a:r>
            <a:r>
              <a:rPr lang="ru-RU" dirty="0">
                <a:solidFill>
                  <a:schemeClr val="accent3"/>
                </a:solidFill>
              </a:rPr>
              <a:t> передана </a:t>
            </a:r>
            <a:r>
              <a:rPr lang="ru-RU" dirty="0" err="1">
                <a:solidFill>
                  <a:schemeClr val="accent3"/>
                </a:solidFill>
              </a:rPr>
              <a:t>інформація</a:t>
            </a:r>
            <a:r>
              <a:rPr lang="ru-RU" dirty="0">
                <a:solidFill>
                  <a:schemeClr val="accent3"/>
                </a:solidFill>
              </a:rPr>
              <a:t> буде </a:t>
            </a:r>
            <a:r>
              <a:rPr lang="ru-RU" dirty="0" err="1">
                <a:solidFill>
                  <a:schemeClr val="accent3"/>
                </a:solidFill>
              </a:rPr>
              <a:t>спотворюватіся</a:t>
            </a:r>
            <a:r>
              <a:rPr lang="ru-RU" dirty="0">
                <a:solidFill>
                  <a:schemeClr val="accent3"/>
                </a:solidFill>
              </a:rPr>
              <a:t> в результате </a:t>
            </a:r>
            <a:r>
              <a:rPr lang="ru-RU" dirty="0" err="1">
                <a:solidFill>
                  <a:schemeClr val="accent3"/>
                </a:solidFill>
              </a:rPr>
              <a:t>накладення</a:t>
            </a:r>
            <a:r>
              <a:rPr lang="ru-RU" dirty="0">
                <a:solidFill>
                  <a:schemeClr val="accent3"/>
                </a:solidFill>
              </a:rPr>
              <a:t> (</a:t>
            </a:r>
            <a:r>
              <a:rPr lang="ru-RU" dirty="0" err="1">
                <a:solidFill>
                  <a:schemeClr val="accent3"/>
                </a:solidFill>
              </a:rPr>
              <a:t>конфлікту</a:t>
            </a:r>
            <a:r>
              <a:rPr lang="ru-RU" dirty="0">
                <a:solidFill>
                  <a:schemeClr val="accent3"/>
                </a:solidFill>
              </a:rPr>
              <a:t>, </a:t>
            </a:r>
            <a:r>
              <a:rPr lang="ru-RU" dirty="0" err="1">
                <a:solidFill>
                  <a:schemeClr val="accent3"/>
                </a:solidFill>
              </a:rPr>
              <a:t>колізії</a:t>
            </a:r>
            <a:r>
              <a:rPr lang="ru-RU" dirty="0">
                <a:solidFill>
                  <a:schemeClr val="accent3"/>
                </a:solidFill>
              </a:rPr>
              <a:t>). Таким чином, у </a:t>
            </a:r>
            <a:r>
              <a:rPr lang="ru-RU" dirty="0" err="1">
                <a:solidFill>
                  <a:schemeClr val="accent3"/>
                </a:solidFill>
              </a:rPr>
              <a:t>шіні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реалізується</a:t>
            </a:r>
            <a:r>
              <a:rPr lang="ru-RU" dirty="0">
                <a:solidFill>
                  <a:schemeClr val="accent3"/>
                </a:solidFill>
              </a:rPr>
              <a:t> режим </a:t>
            </a:r>
            <a:r>
              <a:rPr lang="ru-RU" dirty="0" err="1">
                <a:solidFill>
                  <a:schemeClr val="accent3"/>
                </a:solidFill>
              </a:rPr>
              <a:t>напівдуплексного</a:t>
            </a:r>
            <a:r>
              <a:rPr lang="ru-RU" dirty="0">
                <a:solidFill>
                  <a:schemeClr val="accent3"/>
                </a:solidFill>
              </a:rPr>
              <a:t> (</a:t>
            </a:r>
            <a:r>
              <a:rPr lang="en-US" dirty="0">
                <a:solidFill>
                  <a:schemeClr val="accent3"/>
                </a:solidFill>
              </a:rPr>
              <a:t>half duplex) </a:t>
            </a:r>
            <a:r>
              <a:rPr lang="ru-RU" dirty="0" err="1">
                <a:solidFill>
                  <a:schemeClr val="accent3"/>
                </a:solidFill>
              </a:rPr>
              <a:t>обміну</a:t>
            </a:r>
            <a:r>
              <a:rPr lang="ru-RU" dirty="0">
                <a:solidFill>
                  <a:schemeClr val="accent3"/>
                </a:solidFill>
              </a:rPr>
              <a:t> (в </a:t>
            </a:r>
            <a:r>
              <a:rPr lang="ru-RU" dirty="0" err="1">
                <a:solidFill>
                  <a:schemeClr val="accent3"/>
                </a:solidFill>
              </a:rPr>
              <a:t>обох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напрямку</a:t>
            </a:r>
            <a:r>
              <a:rPr lang="ru-RU" dirty="0">
                <a:solidFill>
                  <a:schemeClr val="accent3"/>
                </a:solidFill>
              </a:rPr>
              <a:t>, но по </a:t>
            </a:r>
            <a:r>
              <a:rPr lang="ru-RU" dirty="0" err="1">
                <a:solidFill>
                  <a:schemeClr val="accent3"/>
                </a:solidFill>
              </a:rPr>
              <a:t>черзі</a:t>
            </a:r>
            <a:r>
              <a:rPr lang="ru-RU" dirty="0">
                <a:solidFill>
                  <a:schemeClr val="accent3"/>
                </a:solidFill>
              </a:rPr>
              <a:t>, а не </a:t>
            </a:r>
            <a:r>
              <a:rPr lang="ru-RU" dirty="0" err="1">
                <a:solidFill>
                  <a:schemeClr val="accent3"/>
                </a:solidFill>
              </a:rPr>
              <a:t>одночасно</a:t>
            </a:r>
            <a:r>
              <a:rPr lang="ru-RU" dirty="0">
                <a:solidFill>
                  <a:schemeClr val="accent3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</a:rPr>
              <a:t>	У </a:t>
            </a:r>
            <a:r>
              <a:rPr lang="ru-RU" dirty="0" err="1">
                <a:solidFill>
                  <a:schemeClr val="accent3"/>
                </a:solidFill>
              </a:rPr>
              <a:t>топології</a:t>
            </a:r>
            <a:r>
              <a:rPr lang="ru-RU" dirty="0">
                <a:solidFill>
                  <a:schemeClr val="accent3"/>
                </a:solidFill>
              </a:rPr>
              <a:t> «шина» </a:t>
            </a:r>
            <a:r>
              <a:rPr lang="ru-RU" dirty="0" err="1">
                <a:solidFill>
                  <a:schemeClr val="accent3"/>
                </a:solidFill>
              </a:rPr>
              <a:t>відсутній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центральний</a:t>
            </a:r>
            <a:r>
              <a:rPr lang="ru-RU" dirty="0">
                <a:solidFill>
                  <a:schemeClr val="accent3"/>
                </a:solidFill>
              </a:rPr>
              <a:t> абонент, через </a:t>
            </a:r>
            <a:r>
              <a:rPr lang="ru-RU" dirty="0" err="1">
                <a:solidFill>
                  <a:schemeClr val="accent3"/>
                </a:solidFill>
              </a:rPr>
              <a:t>Який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передається</a:t>
            </a:r>
            <a:r>
              <a:rPr lang="ru-RU" dirty="0">
                <a:solidFill>
                  <a:schemeClr val="accent3"/>
                </a:solidFill>
              </a:rPr>
              <a:t> вся </a:t>
            </a:r>
            <a:r>
              <a:rPr lang="ru-RU" dirty="0" err="1">
                <a:solidFill>
                  <a:schemeClr val="accent3"/>
                </a:solidFill>
              </a:rPr>
              <a:t>інформація</a:t>
            </a:r>
            <a:r>
              <a:rPr lang="ru-RU" dirty="0">
                <a:solidFill>
                  <a:schemeClr val="accent3"/>
                </a:solidFill>
              </a:rPr>
              <a:t>, что </a:t>
            </a:r>
            <a:r>
              <a:rPr lang="ru-RU" dirty="0" err="1">
                <a:solidFill>
                  <a:schemeClr val="accent3"/>
                </a:solidFill>
              </a:rPr>
              <a:t>збільшує</a:t>
            </a:r>
            <a:r>
              <a:rPr lang="ru-RU" dirty="0">
                <a:solidFill>
                  <a:schemeClr val="accent3"/>
                </a:solidFill>
              </a:rPr>
              <a:t> ее </a:t>
            </a:r>
            <a:r>
              <a:rPr lang="ru-RU" dirty="0" err="1">
                <a:solidFill>
                  <a:schemeClr val="accent3"/>
                </a:solidFill>
              </a:rPr>
              <a:t>Надійність</a:t>
            </a:r>
            <a:r>
              <a:rPr lang="ru-RU" dirty="0">
                <a:solidFill>
                  <a:schemeClr val="accent3"/>
                </a:solidFill>
              </a:rPr>
              <a:t> (</a:t>
            </a:r>
            <a:r>
              <a:rPr lang="ru-RU" dirty="0" err="1">
                <a:solidFill>
                  <a:schemeClr val="accent3"/>
                </a:solidFill>
              </a:rPr>
              <a:t>Аджея</a:t>
            </a:r>
            <a:r>
              <a:rPr lang="ru-RU" dirty="0">
                <a:solidFill>
                  <a:schemeClr val="accent3"/>
                </a:solidFill>
              </a:rPr>
              <a:t> при </a:t>
            </a:r>
            <a:r>
              <a:rPr lang="ru-RU" dirty="0" err="1">
                <a:solidFill>
                  <a:schemeClr val="accent3"/>
                </a:solidFill>
              </a:rPr>
              <a:t>відмові</a:t>
            </a:r>
            <a:r>
              <a:rPr lang="ru-RU" dirty="0">
                <a:solidFill>
                  <a:schemeClr val="accent3"/>
                </a:solidFill>
              </a:rPr>
              <a:t> будь-которого центру </a:t>
            </a:r>
            <a:r>
              <a:rPr lang="ru-RU" dirty="0" err="1">
                <a:solidFill>
                  <a:schemeClr val="accent3"/>
                </a:solidFill>
              </a:rPr>
              <a:t>перестає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функціонуваті</a:t>
            </a:r>
            <a:r>
              <a:rPr lang="ru-RU" dirty="0">
                <a:solidFill>
                  <a:schemeClr val="accent3"/>
                </a:solidFill>
              </a:rPr>
              <a:t> вся </a:t>
            </a:r>
            <a:r>
              <a:rPr lang="ru-RU" dirty="0" err="1">
                <a:solidFill>
                  <a:schemeClr val="accent3"/>
                </a:solidFill>
              </a:rPr>
              <a:t>керована</a:t>
            </a:r>
            <a:r>
              <a:rPr lang="ru-RU" dirty="0">
                <a:solidFill>
                  <a:schemeClr val="accent3"/>
                </a:solidFill>
              </a:rPr>
              <a:t> ЦІМ центром система). </a:t>
            </a:r>
            <a:r>
              <a:rPr lang="ru-RU" dirty="0" err="1">
                <a:solidFill>
                  <a:schemeClr val="accent3"/>
                </a:solidFill>
              </a:rPr>
              <a:t>Додавання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Нових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абонентів</a:t>
            </a:r>
            <a:r>
              <a:rPr lang="ru-RU" dirty="0">
                <a:solidFill>
                  <a:schemeClr val="accent3"/>
                </a:solidFill>
              </a:rPr>
              <a:t> у шину </a:t>
            </a:r>
            <a:r>
              <a:rPr lang="ru-RU" dirty="0" err="1">
                <a:solidFill>
                  <a:schemeClr val="accent3"/>
                </a:solidFill>
              </a:rPr>
              <a:t>Досить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просте</a:t>
            </a:r>
            <a:r>
              <a:rPr lang="ru-RU" dirty="0">
                <a:solidFill>
                  <a:schemeClr val="accent3"/>
                </a:solidFill>
              </a:rPr>
              <a:t> й </a:t>
            </a:r>
            <a:r>
              <a:rPr lang="ru-RU" dirty="0" err="1">
                <a:solidFill>
                  <a:schemeClr val="accent3"/>
                </a:solidFill>
              </a:rPr>
              <a:t>Звичайно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можливе</a:t>
            </a:r>
            <a:r>
              <a:rPr lang="ru-RU" dirty="0">
                <a:solidFill>
                  <a:schemeClr val="accent3"/>
                </a:solidFill>
              </a:rPr>
              <a:t> даже во время </a:t>
            </a:r>
            <a:r>
              <a:rPr lang="ru-RU" dirty="0" err="1">
                <a:solidFill>
                  <a:schemeClr val="accent3"/>
                </a:solidFill>
              </a:rPr>
              <a:t>роботи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. У </a:t>
            </a:r>
            <a:r>
              <a:rPr lang="ru-RU" dirty="0" err="1">
                <a:solidFill>
                  <a:schemeClr val="accent3"/>
                </a:solidFill>
              </a:rPr>
              <a:t>більшості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віпадків</a:t>
            </a:r>
            <a:r>
              <a:rPr lang="ru-RU" dirty="0">
                <a:solidFill>
                  <a:schemeClr val="accent3"/>
                </a:solidFill>
              </a:rPr>
              <a:t> при </a:t>
            </a:r>
            <a:r>
              <a:rPr lang="ru-RU" dirty="0" err="1">
                <a:solidFill>
                  <a:schemeClr val="accent3"/>
                </a:solidFill>
              </a:rPr>
              <a:t>вікорістанні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шини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потрібна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Мінімальна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Кількість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сполучного</a:t>
            </a:r>
            <a:r>
              <a:rPr lang="ru-RU" dirty="0">
                <a:solidFill>
                  <a:schemeClr val="accent3"/>
                </a:solidFill>
              </a:rPr>
              <a:t> кабелю в </a:t>
            </a:r>
            <a:r>
              <a:rPr lang="ru-RU" dirty="0" err="1">
                <a:solidFill>
                  <a:schemeClr val="accent3"/>
                </a:solidFill>
              </a:rPr>
              <a:t>порівнянні</a:t>
            </a:r>
            <a:r>
              <a:rPr lang="ru-RU" dirty="0">
                <a:solidFill>
                  <a:schemeClr val="accent3"/>
                </a:solidFill>
              </a:rPr>
              <a:t> з </a:t>
            </a:r>
            <a:r>
              <a:rPr lang="ru-RU" dirty="0" err="1">
                <a:solidFill>
                  <a:schemeClr val="accent3"/>
                </a:solidFill>
              </a:rPr>
              <a:t>іншімі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топологіямі</a:t>
            </a:r>
            <a:r>
              <a:rPr lang="ru-RU" dirty="0">
                <a:solidFill>
                  <a:schemeClr val="accent3"/>
                </a:solidFill>
              </a:rPr>
              <a:t>. Правда, треба </a:t>
            </a:r>
            <a:r>
              <a:rPr lang="ru-RU" dirty="0" err="1">
                <a:solidFill>
                  <a:schemeClr val="accent3"/>
                </a:solidFill>
              </a:rPr>
              <a:t>врахуваті</a:t>
            </a:r>
            <a:r>
              <a:rPr lang="ru-RU" dirty="0">
                <a:solidFill>
                  <a:schemeClr val="accent3"/>
                </a:solidFill>
              </a:rPr>
              <a:t>, что до </a:t>
            </a:r>
            <a:r>
              <a:rPr lang="ru-RU" dirty="0" err="1">
                <a:solidFill>
                  <a:schemeClr val="accent3"/>
                </a:solidFill>
              </a:rPr>
              <a:t>шкірного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комп'ютера</a:t>
            </a:r>
            <a:r>
              <a:rPr lang="ru-RU" dirty="0">
                <a:solidFill>
                  <a:schemeClr val="accent3"/>
                </a:solidFill>
              </a:rPr>
              <a:t> (кроме </a:t>
            </a:r>
            <a:r>
              <a:rPr lang="ru-RU" dirty="0" err="1">
                <a:solidFill>
                  <a:schemeClr val="accent3"/>
                </a:solidFill>
              </a:rPr>
              <a:t>двох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крайніх</a:t>
            </a:r>
            <a:r>
              <a:rPr lang="ru-RU" dirty="0">
                <a:solidFill>
                  <a:schemeClr val="accent3"/>
                </a:solidFill>
              </a:rPr>
              <a:t>) </a:t>
            </a:r>
            <a:r>
              <a:rPr lang="ru-RU" dirty="0" err="1">
                <a:solidFill>
                  <a:schemeClr val="accent3"/>
                </a:solidFill>
              </a:rPr>
              <a:t>Підходить</a:t>
            </a:r>
            <a:r>
              <a:rPr lang="ru-RU" dirty="0">
                <a:solidFill>
                  <a:schemeClr val="accent3"/>
                </a:solidFill>
              </a:rPr>
              <a:t> два </a:t>
            </a:r>
            <a:r>
              <a:rPr lang="ru-RU" dirty="0" err="1">
                <a:solidFill>
                  <a:schemeClr val="accent3"/>
                </a:solidFill>
              </a:rPr>
              <a:t>кабелі</a:t>
            </a:r>
            <a:r>
              <a:rPr lang="ru-RU" dirty="0">
                <a:solidFill>
                  <a:schemeClr val="accent3"/>
                </a:solidFill>
              </a:rPr>
              <a:t>, что НЕ всегда </a:t>
            </a:r>
            <a:r>
              <a:rPr lang="ru-RU" dirty="0" err="1">
                <a:solidFill>
                  <a:schemeClr val="accent3"/>
                </a:solidFill>
              </a:rPr>
              <a:t>Зручне</a:t>
            </a:r>
            <a:r>
              <a:rPr lang="ru-RU" dirty="0">
                <a:solidFill>
                  <a:schemeClr val="accent3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</a:rPr>
              <a:t>	Тому </a:t>
            </a:r>
            <a:r>
              <a:rPr lang="ru-RU" dirty="0" err="1">
                <a:solidFill>
                  <a:schemeClr val="accent3"/>
                </a:solidFill>
              </a:rPr>
              <a:t>що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Дозвіл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можливий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конфліктів</a:t>
            </a:r>
            <a:r>
              <a:rPr lang="ru-RU" dirty="0">
                <a:solidFill>
                  <a:schemeClr val="accent3"/>
                </a:solidFill>
              </a:rPr>
              <a:t> у </a:t>
            </a:r>
            <a:r>
              <a:rPr lang="ru-RU" dirty="0" err="1">
                <a:solidFill>
                  <a:schemeClr val="accent3"/>
                </a:solidFill>
              </a:rPr>
              <a:t>цьом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випадка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лягає</a:t>
            </a:r>
            <a:r>
              <a:rPr lang="ru-RU" dirty="0">
                <a:solidFill>
                  <a:schemeClr val="accent3"/>
                </a:solidFill>
              </a:rPr>
              <a:t> на </a:t>
            </a:r>
            <a:r>
              <a:rPr lang="ru-RU" dirty="0" err="1">
                <a:solidFill>
                  <a:schemeClr val="accent3"/>
                </a:solidFill>
              </a:rPr>
              <a:t>Мережна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устаткування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шкірного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окремий</a:t>
            </a:r>
            <a:r>
              <a:rPr lang="ru-RU" dirty="0">
                <a:solidFill>
                  <a:schemeClr val="accent3"/>
                </a:solidFill>
              </a:rPr>
              <a:t> абонента, </a:t>
            </a:r>
            <a:r>
              <a:rPr lang="ru-RU" dirty="0" err="1">
                <a:solidFill>
                  <a:schemeClr val="accent3"/>
                </a:solidFill>
              </a:rPr>
              <a:t>апаратура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Мережна</a:t>
            </a:r>
            <a:r>
              <a:rPr lang="ru-RU" dirty="0">
                <a:solidFill>
                  <a:schemeClr val="accent3"/>
                </a:solidFill>
              </a:rPr>
              <a:t> адаптера при </a:t>
            </a:r>
            <a:r>
              <a:rPr lang="ru-RU" dirty="0" err="1">
                <a:solidFill>
                  <a:schemeClr val="accent3"/>
                </a:solidFill>
              </a:rPr>
              <a:t>топології</a:t>
            </a:r>
            <a:r>
              <a:rPr lang="ru-RU" dirty="0">
                <a:solidFill>
                  <a:schemeClr val="accent3"/>
                </a:solidFill>
              </a:rPr>
              <a:t> «шина» </a:t>
            </a:r>
            <a:r>
              <a:rPr lang="ru-RU" dirty="0" err="1">
                <a:solidFill>
                  <a:schemeClr val="accent3"/>
                </a:solidFill>
              </a:rPr>
              <a:t>Вихід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складніше</a:t>
            </a:r>
            <a:r>
              <a:rPr lang="ru-RU" dirty="0">
                <a:solidFill>
                  <a:schemeClr val="accent3"/>
                </a:solidFill>
              </a:rPr>
              <a:t>, чем при других </a:t>
            </a:r>
            <a:r>
              <a:rPr lang="ru-RU" dirty="0" err="1">
                <a:solidFill>
                  <a:schemeClr val="accent3"/>
                </a:solidFill>
              </a:rPr>
              <a:t>топологіях</a:t>
            </a:r>
            <a:r>
              <a:rPr lang="ru-RU" dirty="0">
                <a:solidFill>
                  <a:schemeClr val="accent3"/>
                </a:solidFill>
              </a:rPr>
              <a:t>. Однако через </a:t>
            </a:r>
            <a:r>
              <a:rPr lang="ru-RU" dirty="0" err="1">
                <a:solidFill>
                  <a:schemeClr val="accent3"/>
                </a:solidFill>
              </a:rPr>
              <a:t>широку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Поширення</a:t>
            </a:r>
            <a:r>
              <a:rPr lang="ru-RU" dirty="0">
                <a:solidFill>
                  <a:schemeClr val="accent3"/>
                </a:solidFill>
              </a:rPr>
              <a:t> мереж з </a:t>
            </a:r>
            <a:r>
              <a:rPr lang="ru-RU" dirty="0" err="1">
                <a:solidFill>
                  <a:schemeClr val="accent3"/>
                </a:solidFill>
              </a:rPr>
              <a:t>топологією</a:t>
            </a:r>
            <a:r>
              <a:rPr lang="ru-RU" dirty="0">
                <a:solidFill>
                  <a:schemeClr val="accent3"/>
                </a:solidFill>
              </a:rPr>
              <a:t> «шина» (</a:t>
            </a:r>
            <a:r>
              <a:rPr lang="en-US" dirty="0">
                <a:solidFill>
                  <a:schemeClr val="accent3"/>
                </a:solidFill>
              </a:rPr>
              <a:t>Ethernet, </a:t>
            </a:r>
            <a:r>
              <a:rPr lang="en-US" dirty="0" err="1">
                <a:solidFill>
                  <a:schemeClr val="accent3"/>
                </a:solidFill>
              </a:rPr>
              <a:t>Arcnet</a:t>
            </a:r>
            <a:r>
              <a:rPr lang="en-US" dirty="0">
                <a:solidFill>
                  <a:schemeClr val="accent3"/>
                </a:solidFill>
              </a:rPr>
              <a:t>) </a:t>
            </a:r>
            <a:r>
              <a:rPr lang="ru-RU" dirty="0">
                <a:solidFill>
                  <a:schemeClr val="accent3"/>
                </a:solidFill>
              </a:rPr>
              <a:t>ВАРТІСТЬ </a:t>
            </a:r>
            <a:r>
              <a:rPr lang="ru-RU" dirty="0" err="1">
                <a:solidFill>
                  <a:schemeClr val="accent3"/>
                </a:solidFill>
              </a:rPr>
              <a:t>Мережна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устаткування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виходом</a:t>
            </a:r>
            <a:r>
              <a:rPr lang="ru-RU" dirty="0">
                <a:solidFill>
                  <a:schemeClr val="accent3"/>
                </a:solidFill>
              </a:rPr>
              <a:t> НЕ </a:t>
            </a:r>
            <a:r>
              <a:rPr lang="ru-RU" dirty="0" err="1">
                <a:solidFill>
                  <a:schemeClr val="accent3"/>
                </a:solidFill>
              </a:rPr>
              <a:t>Занадто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скроню</a:t>
            </a:r>
            <a:r>
              <a:rPr lang="ru-RU" dirty="0">
                <a:solidFill>
                  <a:schemeClr val="accent3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</a:rPr>
              <a:t>	</a:t>
            </a:r>
            <a:r>
              <a:rPr lang="ru-RU" dirty="0" err="1">
                <a:solidFill>
                  <a:schemeClr val="accent3"/>
                </a:solidFill>
              </a:rPr>
              <a:t>Шині</a:t>
            </a:r>
            <a:r>
              <a:rPr lang="ru-RU" dirty="0">
                <a:solidFill>
                  <a:schemeClr val="accent3"/>
                </a:solidFill>
              </a:rPr>
              <a:t> НЕ </a:t>
            </a:r>
            <a:r>
              <a:rPr lang="ru-RU" dirty="0" err="1">
                <a:solidFill>
                  <a:schemeClr val="accent3"/>
                </a:solidFill>
              </a:rPr>
              <a:t>страшні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відмові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окремий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комп'ютерів</a:t>
            </a:r>
            <a:r>
              <a:rPr lang="ru-RU" dirty="0">
                <a:solidFill>
                  <a:schemeClr val="accent3"/>
                </a:solidFill>
              </a:rPr>
              <a:t>, тому что </a:t>
            </a:r>
            <a:r>
              <a:rPr lang="ru-RU" dirty="0" err="1">
                <a:solidFill>
                  <a:schemeClr val="accent3"/>
                </a:solidFill>
              </a:rPr>
              <a:t>всі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інші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комп'ютери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 могут нормально </a:t>
            </a:r>
            <a:r>
              <a:rPr lang="ru-RU" dirty="0" err="1">
                <a:solidFill>
                  <a:schemeClr val="accent3"/>
                </a:solidFill>
              </a:rPr>
              <a:t>продовжуваті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обмін</a:t>
            </a:r>
            <a:r>
              <a:rPr lang="ru-RU" dirty="0">
                <a:solidFill>
                  <a:schemeClr val="accent3"/>
                </a:solidFill>
              </a:rPr>
              <a:t>. </a:t>
            </a:r>
            <a:r>
              <a:rPr lang="ru-RU" dirty="0" err="1">
                <a:solidFill>
                  <a:schemeClr val="accent3"/>
                </a:solidFill>
              </a:rPr>
              <a:t>Може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здати</a:t>
            </a:r>
            <a:r>
              <a:rPr lang="ru-RU" dirty="0">
                <a:solidFill>
                  <a:schemeClr val="accent3"/>
                </a:solidFill>
              </a:rPr>
              <a:t>, что </a:t>
            </a:r>
            <a:r>
              <a:rPr lang="ru-RU" dirty="0" err="1">
                <a:solidFill>
                  <a:schemeClr val="accent3"/>
                </a:solidFill>
              </a:rPr>
              <a:t>шіні</a:t>
            </a:r>
            <a:r>
              <a:rPr lang="ru-RU" dirty="0">
                <a:solidFill>
                  <a:schemeClr val="accent3"/>
                </a:solidFill>
              </a:rPr>
              <a:t> не страшно и </a:t>
            </a:r>
            <a:r>
              <a:rPr lang="ru-RU" dirty="0" err="1">
                <a:solidFill>
                  <a:schemeClr val="accent3"/>
                </a:solidFill>
              </a:rPr>
              <a:t>обрів</a:t>
            </a:r>
            <a:r>
              <a:rPr lang="ru-RU" dirty="0">
                <a:solidFill>
                  <a:schemeClr val="accent3"/>
                </a:solidFill>
              </a:rPr>
              <a:t> кабелю, </a:t>
            </a:r>
            <a:r>
              <a:rPr lang="ru-RU" dirty="0" err="1">
                <a:solidFill>
                  <a:schemeClr val="accent3"/>
                </a:solidFill>
              </a:rPr>
              <a:t>оскількі</a:t>
            </a:r>
            <a:r>
              <a:rPr lang="ru-RU" dirty="0">
                <a:solidFill>
                  <a:schemeClr val="accent3"/>
                </a:solidFill>
              </a:rPr>
              <a:t> в </a:t>
            </a:r>
            <a:r>
              <a:rPr lang="ru-RU" dirty="0" err="1">
                <a:solidFill>
                  <a:schemeClr val="accent3"/>
                </a:solidFill>
              </a:rPr>
              <a:t>цьом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випадка</a:t>
            </a:r>
            <a:r>
              <a:rPr lang="ru-RU" dirty="0">
                <a:solidFill>
                  <a:schemeClr val="accent3"/>
                </a:solidFill>
              </a:rPr>
              <a:t> ми одержимо две </a:t>
            </a:r>
            <a:r>
              <a:rPr lang="ru-RU" dirty="0" err="1">
                <a:solidFill>
                  <a:schemeClr val="accent3"/>
                </a:solidFill>
              </a:rPr>
              <a:t>Цілком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працездатні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шини</a:t>
            </a:r>
            <a:r>
              <a:rPr lang="ru-RU" dirty="0">
                <a:solidFill>
                  <a:schemeClr val="accent3"/>
                </a:solidFill>
              </a:rPr>
              <a:t>. Однако через </a:t>
            </a:r>
            <a:r>
              <a:rPr lang="ru-RU" dirty="0" err="1">
                <a:solidFill>
                  <a:schemeClr val="accent3"/>
                </a:solidFill>
              </a:rPr>
              <a:t>Особливості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Поширення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електричних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сігналів</a:t>
            </a:r>
            <a:r>
              <a:rPr lang="ru-RU" dirty="0">
                <a:solidFill>
                  <a:schemeClr val="accent3"/>
                </a:solidFill>
              </a:rPr>
              <a:t> по </a:t>
            </a:r>
            <a:r>
              <a:rPr lang="ru-RU" dirty="0" err="1">
                <a:solidFill>
                  <a:schemeClr val="accent3"/>
                </a:solidFill>
              </a:rPr>
              <a:t>Довгих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лініях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зв'язку</a:t>
            </a:r>
            <a:r>
              <a:rPr lang="ru-RU" dirty="0">
                <a:solidFill>
                  <a:schemeClr val="accent3"/>
                </a:solidFill>
              </a:rPr>
              <a:t> та </a:t>
            </a:r>
            <a:r>
              <a:rPr lang="ru-RU" dirty="0" err="1">
                <a:solidFill>
                  <a:schemeClr val="accent3"/>
                </a:solidFill>
              </a:rPr>
              <a:t>патенти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передбачаті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включення</a:t>
            </a:r>
            <a:r>
              <a:rPr lang="ru-RU" dirty="0">
                <a:solidFill>
                  <a:schemeClr val="accent3"/>
                </a:solidFill>
              </a:rPr>
              <a:t> на </a:t>
            </a:r>
            <a:r>
              <a:rPr lang="ru-RU" dirty="0" err="1">
                <a:solidFill>
                  <a:schemeClr val="accent3"/>
                </a:solidFill>
              </a:rPr>
              <a:t>кінцях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шини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спеціальніх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прістроїв</a:t>
            </a:r>
            <a:r>
              <a:rPr lang="ru-RU" dirty="0">
                <a:solidFill>
                  <a:schemeClr val="accent3"/>
                </a:solidFill>
              </a:rPr>
              <a:t> - </a:t>
            </a:r>
            <a:r>
              <a:rPr lang="ru-RU" dirty="0" err="1">
                <a:solidFill>
                  <a:schemeClr val="accent3"/>
                </a:solidFill>
              </a:rPr>
              <a:t>термінаторів</a:t>
            </a:r>
            <a:r>
              <a:rPr lang="ru-RU" dirty="0">
                <a:solidFill>
                  <a:schemeClr val="accent3"/>
                </a:solidFill>
              </a:rPr>
              <a:t>, </a:t>
            </a:r>
            <a:r>
              <a:rPr lang="ru-RU" dirty="0" err="1">
                <a:solidFill>
                  <a:schemeClr val="accent3"/>
                </a:solidFill>
              </a:rPr>
              <a:t>показання</a:t>
            </a:r>
            <a:r>
              <a:rPr lang="ru-RU" dirty="0">
                <a:solidFill>
                  <a:schemeClr val="accent3"/>
                </a:solidFill>
              </a:rPr>
              <a:t> на рис. 1 у виде </a:t>
            </a:r>
            <a:r>
              <a:rPr lang="ru-RU" dirty="0" err="1">
                <a:solidFill>
                  <a:schemeClr val="accent3"/>
                </a:solidFill>
              </a:rPr>
              <a:t>прямокутніків</a:t>
            </a:r>
            <a:r>
              <a:rPr lang="ru-RU" dirty="0">
                <a:solidFill>
                  <a:schemeClr val="accent3"/>
                </a:solidFill>
              </a:rPr>
              <a:t>. Без </a:t>
            </a:r>
            <a:r>
              <a:rPr lang="ru-RU" dirty="0" err="1">
                <a:solidFill>
                  <a:schemeClr val="accent3"/>
                </a:solidFill>
              </a:rPr>
              <a:t>включення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термінаторів</a:t>
            </a:r>
            <a:r>
              <a:rPr lang="ru-RU" dirty="0">
                <a:solidFill>
                  <a:schemeClr val="accent3"/>
                </a:solidFill>
              </a:rPr>
              <a:t> сигнал </a:t>
            </a:r>
            <a:r>
              <a:rPr lang="ru-RU" dirty="0" err="1">
                <a:solidFill>
                  <a:schemeClr val="accent3"/>
                </a:solidFill>
              </a:rPr>
              <a:t>відбівається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від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кінця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Лінії</a:t>
            </a:r>
            <a:r>
              <a:rPr lang="ru-RU" dirty="0">
                <a:solidFill>
                  <a:schemeClr val="accent3"/>
                </a:solidFill>
              </a:rPr>
              <a:t> й </a:t>
            </a:r>
            <a:r>
              <a:rPr lang="ru-RU" dirty="0" err="1">
                <a:solidFill>
                  <a:schemeClr val="accent3"/>
                </a:solidFill>
              </a:rPr>
              <a:t>спотворюється</a:t>
            </a:r>
            <a:r>
              <a:rPr lang="ru-RU" dirty="0">
                <a:solidFill>
                  <a:schemeClr val="accent3"/>
                </a:solidFill>
              </a:rPr>
              <a:t> так, что </a:t>
            </a:r>
            <a:r>
              <a:rPr lang="ru-RU" dirty="0" err="1">
                <a:solidFill>
                  <a:schemeClr val="accent3"/>
                </a:solidFill>
              </a:rPr>
              <a:t>зв'язок</a:t>
            </a:r>
            <a:r>
              <a:rPr lang="ru-RU" dirty="0">
                <a:solidFill>
                  <a:schemeClr val="accent3"/>
                </a:solidFill>
              </a:rPr>
              <a:t> по </a:t>
            </a:r>
            <a:r>
              <a:rPr lang="ru-RU" dirty="0" err="1">
                <a:solidFill>
                  <a:schemeClr val="accent3"/>
                </a:solidFill>
              </a:rPr>
              <a:t>мережі</a:t>
            </a:r>
            <a:r>
              <a:rPr lang="ru-RU" dirty="0">
                <a:solidFill>
                  <a:schemeClr val="accent3"/>
                </a:solidFill>
              </a:rPr>
              <a:t> становится </a:t>
            </a:r>
            <a:r>
              <a:rPr lang="ru-RU" dirty="0" err="1">
                <a:solidFill>
                  <a:schemeClr val="accent3"/>
                </a:solidFill>
              </a:rPr>
              <a:t>Неможливо</a:t>
            </a:r>
            <a:r>
              <a:rPr lang="ru-RU" dirty="0">
                <a:solidFill>
                  <a:schemeClr val="accent3"/>
                </a:solidFill>
              </a:rPr>
              <a:t>. Так что при </a:t>
            </a:r>
            <a:r>
              <a:rPr lang="ru-RU" dirty="0" err="1">
                <a:solidFill>
                  <a:schemeClr val="accent3"/>
                </a:solidFill>
              </a:rPr>
              <a:t>розріві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або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ушкодженні</a:t>
            </a:r>
            <a:r>
              <a:rPr lang="ru-RU" dirty="0">
                <a:solidFill>
                  <a:schemeClr val="accent3"/>
                </a:solidFill>
              </a:rPr>
              <a:t> кабелю </a:t>
            </a:r>
            <a:r>
              <a:rPr lang="ru-RU" dirty="0" err="1">
                <a:solidFill>
                  <a:schemeClr val="accent3"/>
                </a:solidFill>
              </a:rPr>
              <a:t>порушується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Узгодження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Лінії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зв'язку</a:t>
            </a:r>
            <a:r>
              <a:rPr lang="ru-RU" dirty="0">
                <a:solidFill>
                  <a:schemeClr val="accent3"/>
                </a:solidFill>
              </a:rPr>
              <a:t>, и </a:t>
            </a:r>
            <a:r>
              <a:rPr lang="ru-RU" dirty="0" err="1">
                <a:solidFill>
                  <a:schemeClr val="accent3"/>
                </a:solidFill>
              </a:rPr>
              <a:t>пріпіняється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обмін</a:t>
            </a:r>
            <a:r>
              <a:rPr lang="ru-RU" dirty="0">
                <a:solidFill>
                  <a:schemeClr val="accent3"/>
                </a:solidFill>
              </a:rPr>
              <a:t> даже между </a:t>
            </a:r>
            <a:r>
              <a:rPr lang="ru-RU" dirty="0" err="1">
                <a:solidFill>
                  <a:schemeClr val="accent3"/>
                </a:solidFill>
              </a:rPr>
              <a:t>тимі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комп'ютерами</a:t>
            </a:r>
            <a:r>
              <a:rPr lang="ru-RU" dirty="0">
                <a:solidFill>
                  <a:schemeClr val="accent3"/>
                </a:solidFill>
              </a:rPr>
              <a:t>, </a:t>
            </a:r>
            <a:r>
              <a:rPr lang="ru-RU" dirty="0" err="1">
                <a:solidFill>
                  <a:schemeClr val="accent3"/>
                </a:solidFill>
              </a:rPr>
              <a:t>Які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залишились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з'єднанімі</a:t>
            </a:r>
            <a:r>
              <a:rPr lang="ru-RU" dirty="0">
                <a:solidFill>
                  <a:schemeClr val="accent3"/>
                </a:solidFill>
              </a:rPr>
              <a:t> между собою. </a:t>
            </a:r>
            <a:r>
              <a:rPr lang="ru-RU" dirty="0" err="1">
                <a:solidFill>
                  <a:schemeClr val="accent3"/>
                </a:solidFill>
              </a:rPr>
              <a:t>Коротке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замикання</a:t>
            </a:r>
            <a:r>
              <a:rPr lang="ru-RU" dirty="0">
                <a:solidFill>
                  <a:schemeClr val="accent3"/>
                </a:solidFill>
              </a:rPr>
              <a:t> в будь-</a:t>
            </a:r>
            <a:r>
              <a:rPr lang="ru-RU" dirty="0" err="1">
                <a:solidFill>
                  <a:schemeClr val="accent3"/>
                </a:solidFill>
              </a:rPr>
              <a:t>Якій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крапці</a:t>
            </a:r>
            <a:r>
              <a:rPr lang="ru-RU" dirty="0">
                <a:solidFill>
                  <a:schemeClr val="accent3"/>
                </a:solidFill>
              </a:rPr>
              <a:t> кабелю </a:t>
            </a:r>
            <a:r>
              <a:rPr lang="ru-RU" dirty="0" err="1">
                <a:solidFill>
                  <a:schemeClr val="accent3"/>
                </a:solidFill>
              </a:rPr>
              <a:t>шини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виводу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Із</a:t>
            </a:r>
            <a:r>
              <a:rPr lang="ru-RU" dirty="0">
                <a:solidFill>
                  <a:schemeClr val="accent3"/>
                </a:solidFill>
              </a:rPr>
              <a:t> ладу всю </a:t>
            </a:r>
            <a:r>
              <a:rPr lang="ru-RU" dirty="0" err="1">
                <a:solidFill>
                  <a:schemeClr val="accent3"/>
                </a:solidFill>
              </a:rPr>
              <a:t>ятір</a:t>
            </a:r>
            <a:r>
              <a:rPr lang="ru-RU" dirty="0">
                <a:solidFill>
                  <a:schemeClr val="accent3"/>
                </a:solidFill>
              </a:rPr>
              <a:t>. Будь-яка </a:t>
            </a:r>
            <a:r>
              <a:rPr lang="ru-RU" dirty="0" err="1">
                <a:solidFill>
                  <a:schemeClr val="accent3"/>
                </a:solidFill>
              </a:rPr>
              <a:t>відмова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Мережна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устаткування</a:t>
            </a:r>
            <a:r>
              <a:rPr lang="ru-RU" dirty="0">
                <a:solidFill>
                  <a:schemeClr val="accent3"/>
                </a:solidFill>
              </a:rPr>
              <a:t> в </a:t>
            </a:r>
            <a:r>
              <a:rPr lang="ru-RU" dirty="0" err="1">
                <a:solidFill>
                  <a:schemeClr val="accent3"/>
                </a:solidFill>
              </a:rPr>
              <a:t>шіні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дуже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Важко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локалізуваті</a:t>
            </a:r>
            <a:r>
              <a:rPr lang="ru-RU" dirty="0">
                <a:solidFill>
                  <a:schemeClr val="accent3"/>
                </a:solidFill>
              </a:rPr>
              <a:t>, тому что </a:t>
            </a:r>
            <a:r>
              <a:rPr lang="ru-RU" dirty="0" err="1">
                <a:solidFill>
                  <a:schemeClr val="accent3"/>
                </a:solidFill>
              </a:rPr>
              <a:t>всі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адаптери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включені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err="1">
                <a:solidFill>
                  <a:schemeClr val="accent3"/>
                </a:solidFill>
              </a:rPr>
              <a:t>паралельно</a:t>
            </a:r>
            <a:r>
              <a:rPr lang="ru-RU" dirty="0">
                <a:solidFill>
                  <a:schemeClr val="accent3"/>
                </a:solidFill>
              </a:rPr>
              <a:t>, и </a:t>
            </a:r>
            <a:r>
              <a:rPr lang="ru-RU" dirty="0" err="1">
                <a:solidFill>
                  <a:schemeClr val="accent3"/>
                </a:solidFill>
              </a:rPr>
              <a:t>зрозуміті</a:t>
            </a:r>
            <a:r>
              <a:rPr lang="ru-RU" dirty="0">
                <a:solidFill>
                  <a:schemeClr val="accent3"/>
                </a:solidFill>
              </a:rPr>
              <a:t>, </a:t>
            </a:r>
            <a:r>
              <a:rPr lang="ru-RU" dirty="0" err="1">
                <a:solidFill>
                  <a:schemeClr val="accent3"/>
                </a:solidFill>
              </a:rPr>
              <a:t>Який</a:t>
            </a:r>
            <a:r>
              <a:rPr lang="ru-RU" dirty="0">
                <a:solidFill>
                  <a:schemeClr val="accent3"/>
                </a:solidFill>
              </a:rPr>
              <a:t> з них </a:t>
            </a:r>
            <a:r>
              <a:rPr lang="ru-RU" dirty="0" err="1">
                <a:solidFill>
                  <a:schemeClr val="accent3"/>
                </a:solidFill>
              </a:rPr>
              <a:t>Вийшов</a:t>
            </a:r>
            <a:r>
              <a:rPr lang="ru-RU" dirty="0">
                <a:solidFill>
                  <a:schemeClr val="accent3"/>
                </a:solidFill>
              </a:rPr>
              <a:t> з ладу, не так-те просто.</a:t>
            </a:r>
            <a:endParaRPr lang="ru-RU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0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2436"/>
            <a:ext cx="10515600" cy="629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</a:rPr>
              <a:t>	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топологією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«шина»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послабляються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Ніяк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відновлюються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сумарна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кроме того,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шкірних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абонент может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уровня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залежних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Передавальний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абонента.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вісуває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прийомних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вузлів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топологією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«шина» часто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шкірний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собою шину),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з'єднаних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 собою с помощью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відновлювачів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сігналів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репітерів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8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нарощування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может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тріваті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швідкістю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сігналів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лініях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38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8618"/>
            <a:ext cx="10515600" cy="645621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явно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віділенім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центром, до которого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підключаються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абоненти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Весь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идет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вінятково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лягає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 НАВАНТАЖЕННЯ, тому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нічім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іншім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кроме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займатіся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может.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Мережна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центрального абонента повинною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складним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періферійніх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рівноправність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доводити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Як правило,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самє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самим потужного, и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самє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него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покладають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обміном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Ніякі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топологією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прінціпі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неможліві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что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централізоване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конфліктуваті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нема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зірки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комп'ютерів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ладу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періферійного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Ніяк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відбівається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части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внутрішню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будь-яка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центрального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ятір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непрацездатною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повінні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прійматіся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СПЕЦІАЛЬНІ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заходь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относительно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надійності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центрального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его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мережної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апаратури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Обрів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будь-которого кабелю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коротке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замикання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ньом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топології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порушує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з одним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комп'ютером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нормально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продовжуваті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шини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зірці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два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абоненти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один з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періферійніх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з'єднання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вікорістовується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две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шкірні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якіх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передает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в одному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чином, на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только один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приймач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один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передавача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Все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спрощує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Мережна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встаткування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шиною й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рятує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термінаторів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загасання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сігналів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такоже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вірішується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зірці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простіше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чем в «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шіні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Аджея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приймач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всегда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одержує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 одного уровня.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Серйозний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топології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зірка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жорсткій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центральний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абонент может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обслуговувати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более 8-16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періферійніх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Если в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ціх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межах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Підключення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просто, то при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їхньому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перевіщенні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Правда,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зірці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можлівість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нарощування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Підключення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вместо одного з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періферійніх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центрального абонента (у результате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топологія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з'єднаних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 собою </a:t>
            </a:r>
            <a:r>
              <a:rPr lang="ru-RU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зірок</a:t>
            </a:r>
            <a:r>
              <a:rPr lang="ru-RU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02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8618"/>
            <a:ext cx="10515600" cy="59183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показана на мал. 2,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звет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актівної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справжньої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назівається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зіркою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только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схожа на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(рис. 4). 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годину вона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ширше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более, чем активна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Сказати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вона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вікорістовується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Ethernet.</a:t>
            </a:r>
            <a:endParaRPr lang="uk-UA" sz="18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топологією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містіться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концентратор,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hub), 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 ж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й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репітер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ВІН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надходять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й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пересілає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схема прокладки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кабелів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Справжній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актівній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зірці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шінною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топологією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шкірного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других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центрального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дзвінком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дорожча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звічайної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что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нужно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концентратор. Однако вона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ряд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тому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усе более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вітісняє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Справжня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малоперспективною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топологією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віділіті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 активною й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пасивного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зіркою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концентратор НЕ только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ретранслює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й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обміном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участь.</a:t>
            </a:r>
            <a:endParaRPr lang="ru-RU" sz="18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02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Велика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(як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актівної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пасівної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Підключення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Зібрані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одному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легко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локалізуваті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несправності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простого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Відключення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 тих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других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(что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например, 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обмежуваті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жіттєво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важлівого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точок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Підключення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кожного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періферійного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абонента 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может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один кабель (по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идет передача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так и два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кабелі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шкірний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них передает в одному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друга ситуация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зустрічається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недоліком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типу «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є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чем при других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топологіях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кабелю. Например, если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одну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(як на рис. 1),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віборі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зірка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Знадоби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 кабелю,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«шина».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может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вплінуті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ВАРТІСТЬ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1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18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анец">
  <a:themeElements>
    <a:clrScheme name="Сланец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Сланец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анец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112</Words>
  <Application>Microsoft Office PowerPoint</Application>
  <PresentationFormat>Широкоэкранный</PresentationFormat>
  <Paragraphs>39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Calisto MT</vt:lpstr>
      <vt:lpstr>Times New Roman</vt:lpstr>
      <vt:lpstr>Trebuchet MS</vt:lpstr>
      <vt:lpstr>Wingdings 2</vt:lpstr>
      <vt:lpstr>Сланец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Топологія комп'ютерних мереж</dc:title>
  <dc:creator>Данил Войтенко</dc:creator>
  <cp:lastModifiedBy>Данил Войтенко</cp:lastModifiedBy>
  <cp:revision>4</cp:revision>
  <dcterms:created xsi:type="dcterms:W3CDTF">2017-06-15T15:20:30Z</dcterms:created>
  <dcterms:modified xsi:type="dcterms:W3CDTF">2017-06-15T15:53:17Z</dcterms:modified>
</cp:coreProperties>
</file>